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2" r:id="rId5"/>
    <p:sldId id="300" r:id="rId6"/>
    <p:sldId id="301" r:id="rId7"/>
    <p:sldId id="305" r:id="rId8"/>
    <p:sldId id="309" r:id="rId9"/>
    <p:sldId id="306" r:id="rId10"/>
    <p:sldId id="307" r:id="rId11"/>
    <p:sldId id="308" r:id="rId12"/>
    <p:sldId id="310" r:id="rId13"/>
    <p:sldId id="304" r:id="rId14"/>
    <p:sldId id="303" r:id="rId15"/>
    <p:sldId id="302" r:id="rId16"/>
    <p:sldId id="311" r:id="rId17"/>
    <p:sldId id="313" r:id="rId18"/>
    <p:sldId id="312" r:id="rId19"/>
    <p:sldId id="314" r:id="rId20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574" autoAdjust="0"/>
  </p:normalViewPr>
  <p:slideViewPr>
    <p:cSldViewPr snapToGrid="0">
      <p:cViewPr varScale="1">
        <p:scale>
          <a:sx n="136" d="100"/>
          <a:sy n="136" d="100"/>
        </p:scale>
        <p:origin x="156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3F9754-5081-4D17-A8EB-72A163BA5836}" type="datetime1">
              <a:rPr lang="hu-HU" noProof="1" dirty="0" smtClean="0"/>
              <a:t>2023. 04. 07.</a:t>
            </a:fld>
            <a:endParaRPr lang="hu-HU" noProof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0BB8C9-9FC7-44D8-B340-3639E73CD288}" type="datetime1">
              <a:rPr lang="hu-HU" noProof="1" smtClean="0"/>
              <a:t>2023. 04. 07.</a:t>
            </a:fld>
            <a:endParaRPr lang="hu-HU" noProof="1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1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hu-HU" noProof="1" dirty="0" smtClean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79078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10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6738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11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87138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12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85999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13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12561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14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521749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15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5826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16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59159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2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06123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3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56094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4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62356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5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92453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6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01010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7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67082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8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92732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u-HU" noProof="1" dirty="0" smtClean="0"/>
              <a:t>9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0185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zis 14">
            <a:extLst>
              <a:ext uri="{FF2B5EF4-FFF2-40B4-BE49-F238E27FC236}">
                <a16:creationId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noProof="1"/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bemutató címének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9" name="Tartalom helye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12" name="Szöveg helye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13" name="Tartalom helye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15" name="Tartalom helye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7" name="Szöveg hely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noProof="1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bemutató címének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folytonos átmenet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Dia címe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u-HU" noProof="1"/>
              <a:t>Mintaszöveg szerkesztése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Dia címe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u-HU" noProof="1"/>
              <a:t>Mintaszöveg szerkesztése</a:t>
            </a:r>
          </a:p>
        </p:txBody>
      </p:sp>
      <p:sp>
        <p:nvSpPr>
          <p:cNvPr id="12" name="Kép helyőrzője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1"/>
              <a:t>Kép hozzáadásához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>
            <a:extLst>
              <a:ext uri="{FF2B5EF4-FFF2-40B4-BE49-F238E27FC236}">
                <a16:creationId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folytonos átmenet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hu-HU" noProof="1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>
            <a:extLst>
              <a:ext uri="{FF2B5EF4-FFF2-40B4-BE49-F238E27FC236}">
                <a16:creationId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Kattintson ide a folytonos átmenet szerkesztéséhez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fényké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>
            <a:extLst>
              <a:ext uri="{FF2B5EF4-FFF2-40B4-BE49-F238E27FC236}">
                <a16:creationId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Dia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fényké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2">
            <a:extLst>
              <a:ext uri="{FF2B5EF4-FFF2-40B4-BE49-F238E27FC236}">
                <a16:creationId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Dia címe</a:t>
            </a:r>
          </a:p>
        </p:txBody>
      </p:sp>
      <p:sp>
        <p:nvSpPr>
          <p:cNvPr id="11" name="Alcím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>
            <a:extLst>
              <a:ext uri="{FF2B5EF4-FFF2-40B4-BE49-F238E27FC236}">
                <a16:creationId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u-H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Alcím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alcím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3" name="Összehasonlítás bal helyőrző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12" name="Összehasonlítás bal helyőrző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hu-HU" noProof="1"/>
              <a:t>Mintaszöveg szerkesztése</a:t>
            </a:r>
          </a:p>
        </p:txBody>
      </p:sp>
      <p:sp>
        <p:nvSpPr>
          <p:cNvPr id="8" name="Szöveg hely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ép helyőrzője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 noProof="1"/>
              <a:t>Felirat megadása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öszönő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ép helyőrzője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Fénykép beszúrása vagy húzása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Köszönjük!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1"/>
              <a:t>.</a:t>
            </a:r>
          </a:p>
        </p:txBody>
      </p:sp>
      <p:sp>
        <p:nvSpPr>
          <p:cNvPr id="20" name="Szöveg helye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Telefonszám</a:t>
            </a:r>
          </a:p>
        </p:txBody>
      </p: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E-mail vagy közösség média fogópontja</a:t>
            </a:r>
          </a:p>
        </p:txBody>
      </p: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Cég webhelye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noProof="1"/>
          </a:p>
        </p:txBody>
      </p:sp>
      <p:sp>
        <p:nvSpPr>
          <p:cNvPr id="23" name="Szöveg helye 6">
            <a:extLst>
              <a:ext uri="{FF2B5EF4-FFF2-40B4-BE49-F238E27FC236}">
                <a16:creationId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noProof="1"/>
              <a:t>Teljes név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u-HU" noProof="1"/>
              <a:t>Kattintson ide a lapcím szerkesztéséhez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noProof="1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hu-HU" noProof="1" dirty="0" smtClean="0"/>
              <a:pPr/>
              <a:t>‹#›</a:t>
            </a:fld>
            <a:endParaRPr lang="hu-HU" noProof="1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1"/>
              <a:t>Élőláb beszúrása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hu-HU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br>
              <a:rPr lang="hu-HU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FA9EB6B-5E49-67BA-6B7B-8A9C0F4E2F2D}"/>
              </a:ext>
            </a:extLst>
          </p:cNvPr>
          <p:cNvSpPr txBox="1"/>
          <p:nvPr/>
        </p:nvSpPr>
        <p:spPr>
          <a:xfrm>
            <a:off x="0" y="0"/>
            <a:ext cx="12235322" cy="6943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Átvették tehát Jézust,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ő pedig maga vitte a keresztet, és kiért az úgynevezett Koponya-helyhez, amelyet héberül Golgotának neveznek.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Ott megfeszítették őt, és vele másik kettőt, jobbról és balról, középen pedig Jézust.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Pilátus feliratot is készíttetett, és rátétette a keresztre. Ez volt ráírva: A NÁZÁRETI JÉZUS, A ZSIDÓK KIRÁLYA.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zsidók közül sokan olvasták ezt a feliratot, amely héberül, latinul és görögül volt írva, ugyanis közel volt a városhoz az a hely, ahol megfeszítették Jézust.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zsidók főpapjai akkor szóltak Pilátusnak: „Ne azt írd: A zsidók királya! - hanem ahogyan ő mondotta: A zsidók királya vagyok.”</a:t>
            </a:r>
            <a:endParaRPr lang="hu-H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21280F7-351A-FED2-6718-F9B3C4B27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07"/>
          <a:stretch/>
        </p:blipFill>
        <p:spPr>
          <a:xfrm>
            <a:off x="2353994" y="8653"/>
            <a:ext cx="7484012" cy="6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F79E6B4-01D6-5346-EBBC-5DD7C5766EA9}"/>
              </a:ext>
            </a:extLst>
          </p:cNvPr>
          <p:cNvSpPr txBox="1"/>
          <p:nvPr/>
        </p:nvSpPr>
        <p:spPr>
          <a:xfrm>
            <a:off x="-21661" y="1047596"/>
            <a:ext cx="12235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nagypénteki esemény </a:t>
            </a:r>
            <a:r>
              <a:rPr lang="hu-H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hogyan hat ránk</a:t>
            </a:r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hu-H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89BA7435-EE39-89FE-419C-EC2BECABEC9F}"/>
              </a:ext>
            </a:extLst>
          </p:cNvPr>
          <p:cNvCxnSpPr/>
          <p:nvPr/>
        </p:nvCxnSpPr>
        <p:spPr>
          <a:xfrm flipH="1">
            <a:off x="2630658" y="2267632"/>
            <a:ext cx="3487003" cy="11613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EF100B77-21AC-5B12-241C-06137DFE5B46}"/>
              </a:ext>
            </a:extLst>
          </p:cNvPr>
          <p:cNvCxnSpPr>
            <a:cxnSpLocks/>
          </p:cNvCxnSpPr>
          <p:nvPr/>
        </p:nvCxnSpPr>
        <p:spPr>
          <a:xfrm>
            <a:off x="6117661" y="2267632"/>
            <a:ext cx="3589047" cy="12199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C3EE1C31-64A6-F1DD-3FA0-6D597D34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622" y="3318799"/>
            <a:ext cx="2527791" cy="337038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B62394B-C823-B612-BAFB-FFD7EA6FC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909" y="3318799"/>
            <a:ext cx="2527791" cy="3370388"/>
          </a:xfrm>
          <a:prstGeom prst="rect">
            <a:avLst/>
          </a:prstGeom>
        </p:spPr>
      </p:pic>
      <p:pic>
        <p:nvPicPr>
          <p:cNvPr id="13" name="Picture 2" descr="A passió">
            <a:extLst>
              <a:ext uri="{FF2B5EF4-FFF2-40B4-BE49-F238E27FC236}">
                <a16:creationId xmlns:a16="http://schemas.microsoft.com/office/drawing/2014/main" id="{6A0A8CA6-2335-480A-19AB-D7F4D7448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2458" y="3318799"/>
            <a:ext cx="4561740" cy="298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F2ED276-2D9C-EED6-2334-930E97FC96F1}"/>
              </a:ext>
            </a:extLst>
          </p:cNvPr>
          <p:cNvSpPr txBox="1"/>
          <p:nvPr/>
        </p:nvSpPr>
        <p:spPr>
          <a:xfrm>
            <a:off x="4702463" y="225718"/>
            <a:ext cx="7532859" cy="6406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nagypénteki esemény hogyan hat ránk? Érzéketlen, közömbös, fásult tömegben állunk vagy a kereszt tövében könnyezők között, aki érzik Jézus halálának súlyát, mélységét?! A nagypénteki eseményben az vált valóra, hogy Jézus Krisztus, Isten bűn nélküli Fia elszenvedte a mi Isten elleni lázadásunk, hitetlenségünk, bizalmatlanságunk igazságos ítéletét. Magára vállalta bűneinket – amiket nem Ő követett el, hanem mi – és azok büntetését, és helyettünk elszenvedte ezt, hogy így azt, aki hisz Őbenne, már ne sújtsa Isten ítélete. Ez egyszer és mindenkorra tökéletes helyettes – és engesztelő áldozat a mi bűneinkért. Bűnbocsánat és megváltás eseménye történt nagypénteken.</a:t>
            </a:r>
            <a:endParaRPr lang="hu-H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A passió">
            <a:extLst>
              <a:ext uri="{FF2B5EF4-FFF2-40B4-BE49-F238E27FC236}">
                <a16:creationId xmlns:a16="http://schemas.microsoft.com/office/drawing/2014/main" id="{03E14305-4AD4-5806-EA04-B349BCBA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7" y="0"/>
            <a:ext cx="44767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F79E6B4-01D6-5346-EBBC-5DD7C5766EA9}"/>
              </a:ext>
            </a:extLst>
          </p:cNvPr>
          <p:cNvSpPr txBox="1"/>
          <p:nvPr/>
        </p:nvSpPr>
        <p:spPr>
          <a:xfrm>
            <a:off x="-21661" y="1047596"/>
            <a:ext cx="12235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Hogyan hat ránk </a:t>
            </a:r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ez a váltság? </a:t>
            </a:r>
            <a:endParaRPr lang="hu-H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89BA7435-EE39-89FE-419C-EC2BECABEC9F}"/>
              </a:ext>
            </a:extLst>
          </p:cNvPr>
          <p:cNvCxnSpPr/>
          <p:nvPr/>
        </p:nvCxnSpPr>
        <p:spPr>
          <a:xfrm flipH="1">
            <a:off x="2630658" y="2267632"/>
            <a:ext cx="3487003" cy="11613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EF100B77-21AC-5B12-241C-06137DFE5B46}"/>
              </a:ext>
            </a:extLst>
          </p:cNvPr>
          <p:cNvCxnSpPr>
            <a:cxnSpLocks/>
          </p:cNvCxnSpPr>
          <p:nvPr/>
        </p:nvCxnSpPr>
        <p:spPr>
          <a:xfrm>
            <a:off x="6117661" y="2267632"/>
            <a:ext cx="3589047" cy="12199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C3EE1C31-64A6-F1DD-3FA0-6D597D34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622" y="3318799"/>
            <a:ext cx="2527791" cy="337038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B62394B-C823-B612-BAFB-FFD7EA6FC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909" y="3318799"/>
            <a:ext cx="2527791" cy="3370388"/>
          </a:xfrm>
          <a:prstGeom prst="rect">
            <a:avLst/>
          </a:prstGeom>
        </p:spPr>
      </p:pic>
      <p:pic>
        <p:nvPicPr>
          <p:cNvPr id="2" name="Picture 2" descr="Mel Gibson: The Passion of the Christ / A passió">
            <a:extLst>
              <a:ext uri="{FF2B5EF4-FFF2-40B4-BE49-F238E27FC236}">
                <a16:creationId xmlns:a16="http://schemas.microsoft.com/office/drawing/2014/main" id="{E7D7EFFC-3D30-6B47-FB13-645216E0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59" y="3392731"/>
            <a:ext cx="4491550" cy="307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-21661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F2ED276-2D9C-EED6-2334-930E97FC96F1}"/>
              </a:ext>
            </a:extLst>
          </p:cNvPr>
          <p:cNvSpPr txBox="1"/>
          <p:nvPr/>
        </p:nvSpPr>
        <p:spPr>
          <a:xfrm>
            <a:off x="2758887" y="5032995"/>
            <a:ext cx="6674226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„Elvégeztetett!”</a:t>
            </a:r>
            <a:endParaRPr lang="hu-H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The Passion of the Christ Shows How an Accurate Retelling of the  Crucifixion Needs to Be Rated R">
            <a:extLst>
              <a:ext uri="{FF2B5EF4-FFF2-40B4-BE49-F238E27FC236}">
                <a16:creationId xmlns:a16="http://schemas.microsoft.com/office/drawing/2014/main" id="{33B38B9D-15C3-D588-9767-464E52F3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68" y="348050"/>
            <a:ext cx="8817864" cy="4629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F2ED276-2D9C-EED6-2334-930E97FC96F1}"/>
              </a:ext>
            </a:extLst>
          </p:cNvPr>
          <p:cNvSpPr txBox="1"/>
          <p:nvPr/>
        </p:nvSpPr>
        <p:spPr>
          <a:xfrm>
            <a:off x="4846360" y="1765243"/>
            <a:ext cx="7411842" cy="332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Kiittad már a harag poharát, melyet az ÚR keze tartott eléd, az öblös poharat, amelytől tántorogsz, kiittad, kiürítetted.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Ézs 51,17 </a:t>
            </a:r>
            <a:endParaRPr lang="hu-H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A passió">
            <a:extLst>
              <a:ext uri="{FF2B5EF4-FFF2-40B4-BE49-F238E27FC236}">
                <a16:creationId xmlns:a16="http://schemas.microsoft.com/office/drawing/2014/main" id="{9EE65275-E5C2-906C-0E22-F1AAE167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0" y="0"/>
            <a:ext cx="44767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F79E6B4-01D6-5346-EBBC-5DD7C5766EA9}"/>
              </a:ext>
            </a:extLst>
          </p:cNvPr>
          <p:cNvSpPr txBox="1"/>
          <p:nvPr/>
        </p:nvSpPr>
        <p:spPr>
          <a:xfrm>
            <a:off x="-43322" y="96187"/>
            <a:ext cx="12235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Hogyan hat ránk? </a:t>
            </a:r>
            <a:endParaRPr lang="hu-H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89BA7435-EE39-89FE-419C-EC2BECABEC9F}"/>
              </a:ext>
            </a:extLst>
          </p:cNvPr>
          <p:cNvCxnSpPr/>
          <p:nvPr/>
        </p:nvCxnSpPr>
        <p:spPr>
          <a:xfrm flipH="1">
            <a:off x="2608997" y="1019517"/>
            <a:ext cx="3487003" cy="11613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EF100B77-21AC-5B12-241C-06137DFE5B46}"/>
              </a:ext>
            </a:extLst>
          </p:cNvPr>
          <p:cNvCxnSpPr>
            <a:cxnSpLocks/>
          </p:cNvCxnSpPr>
          <p:nvPr/>
        </p:nvCxnSpPr>
        <p:spPr>
          <a:xfrm>
            <a:off x="6096000" y="1019517"/>
            <a:ext cx="3589047" cy="12199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C3EE1C31-64A6-F1DD-3FA0-6D597D34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23" y="1942847"/>
            <a:ext cx="2527791" cy="337038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B62394B-C823-B612-BAFB-FFD7EA6FC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908" y="1942847"/>
            <a:ext cx="2527791" cy="3370388"/>
          </a:xfrm>
          <a:prstGeom prst="rect">
            <a:avLst/>
          </a:prstGeom>
        </p:spPr>
      </p:pic>
      <p:pic>
        <p:nvPicPr>
          <p:cNvPr id="13" name="Picture 2" descr="A passió">
            <a:extLst>
              <a:ext uri="{FF2B5EF4-FFF2-40B4-BE49-F238E27FC236}">
                <a16:creationId xmlns:a16="http://schemas.microsoft.com/office/drawing/2014/main" id="{6A0A8CA6-2335-480A-19AB-D7F4D7448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3323" y="2435640"/>
            <a:ext cx="6108676" cy="399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he Passion of the Christ Shows How an Accurate Retelling of the  Crucifixion Needs to Be Rated R">
            <a:extLst>
              <a:ext uri="{FF2B5EF4-FFF2-40B4-BE49-F238E27FC236}">
                <a16:creationId xmlns:a16="http://schemas.microsoft.com/office/drawing/2014/main" id="{06B19DC9-A1DB-0384-BF80-D0C937C8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23" y="2487567"/>
            <a:ext cx="6108676" cy="388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assió">
            <a:extLst>
              <a:ext uri="{FF2B5EF4-FFF2-40B4-BE49-F238E27FC236}">
                <a16:creationId xmlns:a16="http://schemas.microsoft.com/office/drawing/2014/main" id="{088DCE08-4DF7-C723-2168-CEB67E7C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3323" y="2435640"/>
            <a:ext cx="6108676" cy="399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e Passion of the Christ Shows How an Accurate Retelling of the  Crucifixion Needs to Be Rated R">
            <a:extLst>
              <a:ext uri="{FF2B5EF4-FFF2-40B4-BE49-F238E27FC236}">
                <a16:creationId xmlns:a16="http://schemas.microsoft.com/office/drawing/2014/main" id="{8448130C-89C2-E8AE-CC7D-06A547CE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23" y="2482070"/>
            <a:ext cx="6108676" cy="388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D001B32-0D05-EC62-A36C-88A2261FE63F}"/>
              </a:ext>
            </a:extLst>
          </p:cNvPr>
          <p:cNvSpPr txBox="1"/>
          <p:nvPr/>
        </p:nvSpPr>
        <p:spPr>
          <a:xfrm>
            <a:off x="0" y="0"/>
            <a:ext cx="12235322" cy="6651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Pilátus így válaszolt: „Amit megírtam, megírtam.”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katonák pedig, amikor megfeszítették Jézust, fogták felsőruháit, elosztották négy részre, mindegyik katonának egy részt. Fogták köntösét is, amely varratlan volt, felülről végig egybeszőve.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Ekkor ezt mondták egymásnak: „Ne hasítsuk el, hanem vessünk rá sorsot, hogy kié legyen!” Így teljesedett be az Írás: „Elosztották ruháimat maguk között, és köntösömre sorsot vetettek.” Ezt tették a katonák.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Jézus keresztjénél ott állt anyja és anyjának nővére, Mária, Klópás felesége, valamint a magdalai Mária.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CB86521-DC52-E452-8606-6077F3483D89}"/>
              </a:ext>
            </a:extLst>
          </p:cNvPr>
          <p:cNvSpPr txBox="1"/>
          <p:nvPr/>
        </p:nvSpPr>
        <p:spPr>
          <a:xfrm>
            <a:off x="0" y="0"/>
            <a:ext cx="12235322" cy="6661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Amikor Jézus meglátta ott állni anyját, és azt a tanítványt, akit szeretett, így szólt anyjához: „Asszony, íme, a te fiad!”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Azután így szólt a tanítványhoz: „Íme, a te anyád!” És ettől az órától fogva otthonába fogadta őt az a tanítvány.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ezek után tudva, hogy már minden elvégeztetett, hogy beteljesedjék az Írás, így szólt: „Szomjazom.”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 ott egy ecettel tele edény. Egy szivacsot ecettel megtöltve izsópra tűztek, és odatartották a szájához.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Miután Jézus elfogadta az ecetet, ezt mondta: „Elvégeztetett!” És fejét lehajtva, kilehelte lelkét.”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19,16-30</a:t>
            </a:r>
            <a:endParaRPr lang="hu-H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pic>
        <p:nvPicPr>
          <p:cNvPr id="1026" name="Picture 2" descr="GONDOLATAIM ÉLETRŐL - HITRŐL ÉS SZERETETRŐL">
            <a:extLst>
              <a:ext uri="{FF2B5EF4-FFF2-40B4-BE49-F238E27FC236}">
                <a16:creationId xmlns:a16="http://schemas.microsoft.com/office/drawing/2014/main" id="{73F9466E-9FF6-9850-6C5E-31C3A0EF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97" y="177737"/>
            <a:ext cx="2551129" cy="33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RÁNDOKLAT: Szent Máté (kép)">
            <a:extLst>
              <a:ext uri="{FF2B5EF4-FFF2-40B4-BE49-F238E27FC236}">
                <a16:creationId xmlns:a16="http://schemas.microsoft.com/office/drawing/2014/main" id="{CDBAE22D-79BA-7824-27A6-97EAFE3A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" y="177737"/>
            <a:ext cx="2538047" cy="33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Holy Apostle and Evangelist Mark | Време је за Нови Сад">
            <a:extLst>
              <a:ext uri="{FF2B5EF4-FFF2-40B4-BE49-F238E27FC236}">
                <a16:creationId xmlns:a16="http://schemas.microsoft.com/office/drawing/2014/main" id="{819A2295-F052-3CB0-2C86-C72F643A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45" y="175351"/>
            <a:ext cx="2376953" cy="33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ki találkozott a Szűzanyával – Szent Lukács evangélistára emlékezünk  október 18-án – Egyházmegyei Lelkipásztori Intézet">
            <a:extLst>
              <a:ext uri="{FF2B5EF4-FFF2-40B4-BE49-F238E27FC236}">
                <a16:creationId xmlns:a16="http://schemas.microsoft.com/office/drawing/2014/main" id="{93756B56-60F0-175B-378F-FF39D781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47" y="175351"/>
            <a:ext cx="2552926" cy="339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899F1E1-087E-1CF4-19D3-030E4B612AFF}"/>
              </a:ext>
            </a:extLst>
          </p:cNvPr>
          <p:cNvSpPr txBox="1"/>
          <p:nvPr/>
        </p:nvSpPr>
        <p:spPr>
          <a:xfrm>
            <a:off x="68374" y="3939278"/>
            <a:ext cx="2538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Máté evangélista</a:t>
            </a:r>
            <a:endParaRPr lang="hu-HU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FC71865-DA47-1AE5-3DE8-A45A8E680522}"/>
              </a:ext>
            </a:extLst>
          </p:cNvPr>
          <p:cNvSpPr txBox="1"/>
          <p:nvPr/>
        </p:nvSpPr>
        <p:spPr>
          <a:xfrm>
            <a:off x="3109197" y="3939278"/>
            <a:ext cx="2538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Márk evangélista</a:t>
            </a:r>
            <a:endParaRPr lang="hu-HU" sz="2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A68C5AF-2BBC-3D49-028D-58AAB873EF0A}"/>
              </a:ext>
            </a:extLst>
          </p:cNvPr>
          <p:cNvSpPr txBox="1"/>
          <p:nvPr/>
        </p:nvSpPr>
        <p:spPr>
          <a:xfrm>
            <a:off x="6384995" y="3939278"/>
            <a:ext cx="265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Lukács evangélista</a:t>
            </a:r>
            <a:endParaRPr lang="hu-HU" sz="2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B234E66-FBF9-0EDF-391A-AAA6F5873A89}"/>
              </a:ext>
            </a:extLst>
          </p:cNvPr>
          <p:cNvSpPr txBox="1"/>
          <p:nvPr/>
        </p:nvSpPr>
        <p:spPr>
          <a:xfrm>
            <a:off x="9572497" y="3945005"/>
            <a:ext cx="25511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János evangélista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6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5BE8873-93AC-F421-A1B0-8560700E4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032" y="0"/>
            <a:ext cx="4189672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5C3E429-AD31-4AC7-A944-E783E84BECE5}"/>
              </a:ext>
            </a:extLst>
          </p:cNvPr>
          <p:cNvSpPr txBox="1"/>
          <p:nvPr/>
        </p:nvSpPr>
        <p:spPr>
          <a:xfrm>
            <a:off x="5630528" y="2659559"/>
            <a:ext cx="6323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utolsó órái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44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FF6689D-2837-8896-B6A0-0F97EB115EB8}"/>
              </a:ext>
            </a:extLst>
          </p:cNvPr>
          <p:cNvSpPr txBox="1"/>
          <p:nvPr/>
        </p:nvSpPr>
        <p:spPr>
          <a:xfrm>
            <a:off x="382524" y="175664"/>
            <a:ext cx="5353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Árulás, vesztegetés</a:t>
            </a:r>
            <a:endParaRPr lang="hu-HU" sz="3200" dirty="0"/>
          </a:p>
        </p:txBody>
      </p:sp>
      <p:pic>
        <p:nvPicPr>
          <p:cNvPr id="4" name="Picture 6" descr="Brad Pitt Compares Mel Gibson's Passion of the Christ To Propaganda |  IndieWire">
            <a:extLst>
              <a:ext uri="{FF2B5EF4-FFF2-40B4-BE49-F238E27FC236}">
                <a16:creationId xmlns:a16="http://schemas.microsoft.com/office/drawing/2014/main" id="{4B89C5BA-2E5C-F9F1-0B48-AACF6FCD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35" y="175664"/>
            <a:ext cx="6351003" cy="357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290B18A-0314-CFCB-BBE0-E90D3603AB15}"/>
              </a:ext>
            </a:extLst>
          </p:cNvPr>
          <p:cNvSpPr txBox="1"/>
          <p:nvPr/>
        </p:nvSpPr>
        <p:spPr>
          <a:xfrm>
            <a:off x="382521" y="892576"/>
            <a:ext cx="5353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Gyávaság</a:t>
            </a:r>
            <a:endParaRPr lang="hu-HU" sz="32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3ECD938-4257-4BE9-819F-79183CC4A1A2}"/>
              </a:ext>
            </a:extLst>
          </p:cNvPr>
          <p:cNvSpPr txBox="1"/>
          <p:nvPr/>
        </p:nvSpPr>
        <p:spPr>
          <a:xfrm>
            <a:off x="382521" y="1609488"/>
            <a:ext cx="5353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Titkos szervezkedés</a:t>
            </a:r>
            <a:endParaRPr lang="hu-HU" sz="32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6F18D8B-67F2-9D66-7A11-E041D0E1943A}"/>
              </a:ext>
            </a:extLst>
          </p:cNvPr>
          <p:cNvSpPr txBox="1"/>
          <p:nvPr/>
        </p:nvSpPr>
        <p:spPr>
          <a:xfrm>
            <a:off x="377018" y="3003593"/>
            <a:ext cx="5353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Tagadás</a:t>
            </a:r>
            <a:endParaRPr lang="hu-HU" sz="32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3D74139-6AA9-9C1E-38EB-5DDFDF70B1C0}"/>
              </a:ext>
            </a:extLst>
          </p:cNvPr>
          <p:cNvSpPr txBox="1"/>
          <p:nvPr/>
        </p:nvSpPr>
        <p:spPr>
          <a:xfrm>
            <a:off x="377018" y="3715037"/>
            <a:ext cx="5353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Gúnyolódás, megvetés</a:t>
            </a:r>
            <a:endParaRPr lang="hu-HU" sz="32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F207ED4-CCF2-E1E9-31DA-C6A8CC6522A1}"/>
              </a:ext>
            </a:extLst>
          </p:cNvPr>
          <p:cNvSpPr txBox="1"/>
          <p:nvPr/>
        </p:nvSpPr>
        <p:spPr>
          <a:xfrm>
            <a:off x="377018" y="4426481"/>
            <a:ext cx="6451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Gyilkos indulatok, gyilkos szándék</a:t>
            </a:r>
            <a:endParaRPr lang="hu-HU" sz="32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E1508F2-B42A-A85C-58C1-BFAEAB400D31}"/>
              </a:ext>
            </a:extLst>
          </p:cNvPr>
          <p:cNvSpPr txBox="1"/>
          <p:nvPr/>
        </p:nvSpPr>
        <p:spPr>
          <a:xfrm>
            <a:off x="377017" y="5143393"/>
            <a:ext cx="11704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Rabló, lázító felmentése</a:t>
            </a:r>
            <a:endParaRPr lang="hu-HU" sz="32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CE2CC10-4A00-CE34-5BBA-654C4D1365B2}"/>
              </a:ext>
            </a:extLst>
          </p:cNvPr>
          <p:cNvSpPr txBox="1"/>
          <p:nvPr/>
        </p:nvSpPr>
        <p:spPr>
          <a:xfrm>
            <a:off x="382520" y="2287563"/>
            <a:ext cx="5353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Hatalomféltés, hamis tanúk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673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BED7D7A-3FE5-B55D-97CE-DD011BC7B19F}"/>
              </a:ext>
            </a:extLst>
          </p:cNvPr>
          <p:cNvSpPr txBox="1"/>
          <p:nvPr/>
        </p:nvSpPr>
        <p:spPr>
          <a:xfrm>
            <a:off x="0" y="-152043"/>
            <a:ext cx="12235322" cy="693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Megvetett volt, és emberektől elhagyatott, fájdalmak férfia, betegség ismerője. […] 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Pedig a mi vétkeink miatt kapott sebeket, bűneink miatt törték össze. Ő bűnhődött, hogy nekünk békességünk legyen, az ő sebei árán gyógyultunk meg.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Mindnyájan tévelyegtünk, mint a juhok, mindenki a maga útját járta. De az ÚR őt sújtotta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mindnyájunk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bűnéért.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Amikor kínozták, alázatos maradt, száját sem nyitotta ki. Mint a bárány, ha vágóhídra viszik, vagy mint a juh, mely némán tűri, hogy nyírják, ő sem nyitotta ki száját.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Fogság és ítélet nélkül hurcolták el, de kortársai közül ki törődött azzal, hogy amikor kiirtják a földön élők közül, népe vétke miatt éri a büntetés?!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u-HU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Ézs 53,3.5-8</a:t>
            </a:r>
            <a:endParaRPr lang="hu-H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4769036-B7E4-DA34-3076-BCBB315A22F8}"/>
              </a:ext>
            </a:extLst>
          </p:cNvPr>
          <p:cNvSpPr txBox="1"/>
          <p:nvPr/>
        </p:nvSpPr>
        <p:spPr>
          <a:xfrm>
            <a:off x="0" y="59257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Emberi indulat</a:t>
            </a:r>
            <a:endParaRPr lang="hu-HU" sz="4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C5CA2B8-6E51-025D-34D4-9CC637047BD2}"/>
              </a:ext>
            </a:extLst>
          </p:cNvPr>
          <p:cNvSpPr txBox="1"/>
          <p:nvPr/>
        </p:nvSpPr>
        <p:spPr>
          <a:xfrm>
            <a:off x="6139322" y="59257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Jézusi indulat</a:t>
            </a:r>
            <a:endParaRPr lang="hu-HU" sz="4000" dirty="0"/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7ACE4C30-53E7-EEEB-A75D-0E75844F23F1}"/>
              </a:ext>
            </a:extLst>
          </p:cNvPr>
          <p:cNvCxnSpPr>
            <a:stCxn id="3" idx="2"/>
          </p:cNvCxnSpPr>
          <p:nvPr/>
        </p:nvCxnSpPr>
        <p:spPr>
          <a:xfrm>
            <a:off x="3048000" y="1300460"/>
            <a:ext cx="0" cy="52130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57600189-175B-54DC-DA6F-C7498BC21549}"/>
              </a:ext>
            </a:extLst>
          </p:cNvPr>
          <p:cNvCxnSpPr/>
          <p:nvPr/>
        </p:nvCxnSpPr>
        <p:spPr>
          <a:xfrm>
            <a:off x="9187322" y="1300460"/>
            <a:ext cx="0" cy="52130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72EC873C-0295-3C06-FE0F-6D963DD68C91}"/>
              </a:ext>
            </a:extLst>
          </p:cNvPr>
          <p:cNvSpPr txBox="1"/>
          <p:nvPr/>
        </p:nvSpPr>
        <p:spPr>
          <a:xfrm>
            <a:off x="0" y="182176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vesztegetni</a:t>
            </a:r>
            <a:endParaRPr lang="hu-HU" sz="40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FC8204-CCEE-F0A5-3590-C95B1390F312}"/>
              </a:ext>
            </a:extLst>
          </p:cNvPr>
          <p:cNvSpPr txBox="1"/>
          <p:nvPr/>
        </p:nvSpPr>
        <p:spPr>
          <a:xfrm>
            <a:off x="0" y="252965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elárulni</a:t>
            </a:r>
            <a:endParaRPr lang="hu-HU" sz="40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65C6B5A-BBD7-5C07-AB60-DAABADF14C7C}"/>
              </a:ext>
            </a:extLst>
          </p:cNvPr>
          <p:cNvSpPr txBox="1"/>
          <p:nvPr/>
        </p:nvSpPr>
        <p:spPr>
          <a:xfrm>
            <a:off x="0" y="323753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szervezkedni</a:t>
            </a:r>
            <a:endParaRPr lang="hu-HU" sz="40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EB8802E-C9C1-88EA-78E8-4F9A7731E89D}"/>
              </a:ext>
            </a:extLst>
          </p:cNvPr>
          <p:cNvSpPr txBox="1"/>
          <p:nvPr/>
        </p:nvSpPr>
        <p:spPr>
          <a:xfrm>
            <a:off x="0" y="394542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atalmat félteni</a:t>
            </a:r>
            <a:endParaRPr lang="hu-HU" sz="400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0809E77-DB24-5EBA-E01C-4396478E44AD}"/>
              </a:ext>
            </a:extLst>
          </p:cNvPr>
          <p:cNvSpPr txBox="1"/>
          <p:nvPr/>
        </p:nvSpPr>
        <p:spPr>
          <a:xfrm>
            <a:off x="0" y="465021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gúnyolni, megvetni</a:t>
            </a:r>
            <a:endParaRPr lang="hu-HU" sz="400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C48BBA2-B6C0-A98F-C827-346E5B3760CC}"/>
              </a:ext>
            </a:extLst>
          </p:cNvPr>
          <p:cNvSpPr txBox="1"/>
          <p:nvPr/>
        </p:nvSpPr>
        <p:spPr>
          <a:xfrm>
            <a:off x="0" y="53581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ölni, gyilkolni</a:t>
            </a:r>
            <a:endParaRPr lang="hu-HU" sz="40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BDF8A7A-0F42-5ABC-3813-3372E7A71B69}"/>
              </a:ext>
            </a:extLst>
          </p:cNvPr>
          <p:cNvSpPr txBox="1"/>
          <p:nvPr/>
        </p:nvSpPr>
        <p:spPr>
          <a:xfrm>
            <a:off x="6117660" y="182176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menteni</a:t>
            </a:r>
            <a:endParaRPr lang="hu-HU" sz="40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23E95B7-D3B9-FFA9-ECDE-08526ABFC10D}"/>
              </a:ext>
            </a:extLst>
          </p:cNvPr>
          <p:cNvSpPr txBox="1"/>
          <p:nvPr/>
        </p:nvSpPr>
        <p:spPr>
          <a:xfrm>
            <a:off x="6150152" y="252965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szeretni</a:t>
            </a:r>
            <a:endParaRPr lang="hu-HU" sz="40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B6201AA-0826-06CE-6361-DA8F962ADB27}"/>
              </a:ext>
            </a:extLst>
          </p:cNvPr>
          <p:cNvSpPr txBox="1"/>
          <p:nvPr/>
        </p:nvSpPr>
        <p:spPr>
          <a:xfrm>
            <a:off x="6160983" y="323753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elhordozni</a:t>
            </a:r>
            <a:endParaRPr lang="hu-HU" sz="400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5BD8EA13-0323-32AF-3450-6C5B25E5449E}"/>
              </a:ext>
            </a:extLst>
          </p:cNvPr>
          <p:cNvSpPr txBox="1"/>
          <p:nvPr/>
        </p:nvSpPr>
        <p:spPr>
          <a:xfrm>
            <a:off x="6117660" y="3945424"/>
            <a:ext cx="611766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menteni, </a:t>
            </a:r>
            <a:r>
              <a:rPr lang="hu-H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menteni, </a:t>
            </a:r>
            <a:r>
              <a:rPr lang="hu-H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menteni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DFAFCC0-24EE-B57E-E94D-2A19498AD39D}"/>
              </a:ext>
            </a:extLst>
          </p:cNvPr>
          <p:cNvSpPr txBox="1"/>
          <p:nvPr/>
        </p:nvSpPr>
        <p:spPr>
          <a:xfrm>
            <a:off x="6117660" y="4647118"/>
            <a:ext cx="611766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szeretni, </a:t>
            </a:r>
            <a:r>
              <a:rPr lang="hu-H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szeretni, </a:t>
            </a:r>
            <a:r>
              <a:rPr lang="hu-H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szeretni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9CB4BD8-5A97-2348-474A-3EBF19B657CE}"/>
              </a:ext>
            </a:extLst>
          </p:cNvPr>
          <p:cNvSpPr txBox="1"/>
          <p:nvPr/>
        </p:nvSpPr>
        <p:spPr>
          <a:xfrm>
            <a:off x="6117660" y="5348812"/>
            <a:ext cx="611766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elhordozni, </a:t>
            </a:r>
            <a:r>
              <a:rPr lang="hu-H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elhordozni</a:t>
            </a:r>
            <a:r>
              <a:rPr lang="hu-H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elhordozni</a:t>
            </a:r>
            <a:endParaRPr lang="hu-H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Fekete faerezet" title="Fekete faerezet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5322" cy="6858000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7189E35-59D7-34F2-7F9A-EE59C6F6B6AE}"/>
              </a:ext>
            </a:extLst>
          </p:cNvPr>
          <p:cNvSpPr txBox="1"/>
          <p:nvPr/>
        </p:nvSpPr>
        <p:spPr>
          <a:xfrm>
            <a:off x="1" y="436427"/>
            <a:ext cx="607434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spcAft>
                <a:spcPts val="1000"/>
              </a:spcAft>
            </a:pP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ítéletet végrehajtó katonák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C21D719-AC39-6D5A-4799-C5680057B777}"/>
              </a:ext>
            </a:extLst>
          </p:cNvPr>
          <p:cNvSpPr txBox="1"/>
          <p:nvPr/>
        </p:nvSpPr>
        <p:spPr>
          <a:xfrm>
            <a:off x="6117661" y="436428"/>
            <a:ext cx="6117661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spcAft>
                <a:spcPts val="1000"/>
              </a:spcAft>
            </a:pP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kereszt tövében síró asszonyok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3B252576-0E75-F24D-F511-DF95DBE80970}"/>
              </a:ext>
            </a:extLst>
          </p:cNvPr>
          <p:cNvCxnSpPr>
            <a:cxnSpLocks/>
          </p:cNvCxnSpPr>
          <p:nvPr/>
        </p:nvCxnSpPr>
        <p:spPr>
          <a:xfrm>
            <a:off x="6096000" y="133643"/>
            <a:ext cx="0" cy="11043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 passió">
            <a:extLst>
              <a:ext uri="{FF2B5EF4-FFF2-40B4-BE49-F238E27FC236}">
                <a16:creationId xmlns:a16="http://schemas.microsoft.com/office/drawing/2014/main" id="{055CDB0C-EEF1-7167-87AC-C1EFC633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8170" y="1337786"/>
            <a:ext cx="8078982" cy="528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789_TF00564740" id="{12230FC0-A84F-41DD-838A-E3712E38F37D}" vid="{43AE05CB-3D2F-4B51-B658-EC6FCE224A0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5D37E-7F4E-4FAA-AEBF-D3016C5066C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wood bemutató</Template>
  <TotalTime>219</TotalTime>
  <Words>722</Words>
  <Application>Microsoft Office PowerPoint</Application>
  <PresentationFormat>Szélesvásznú</PresentationFormat>
  <Paragraphs>55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16</cp:revision>
  <dcterms:created xsi:type="dcterms:W3CDTF">2023-04-07T04:18:55Z</dcterms:created>
  <dcterms:modified xsi:type="dcterms:W3CDTF">2023-04-07T09:58:52Z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