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82" r:id="rId5"/>
    <p:sldId id="299" r:id="rId6"/>
    <p:sldId id="292" r:id="rId7"/>
    <p:sldId id="300" r:id="rId8"/>
    <p:sldId id="301" r:id="rId9"/>
    <p:sldId id="304" r:id="rId10"/>
    <p:sldId id="302" r:id="rId11"/>
    <p:sldId id="303" r:id="rId12"/>
    <p:sldId id="305" r:id="rId13"/>
    <p:sldId id="297" r:id="rId14"/>
    <p:sldId id="308" r:id="rId15"/>
    <p:sldId id="306" r:id="rId16"/>
    <p:sldId id="307" r:id="rId17"/>
    <p:sldId id="309" r:id="rId18"/>
    <p:sldId id="283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EC20E35-A176-4012-BC5E-935CFFF8708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574" autoAdjust="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1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3F9754-5081-4D17-A8EB-72A163BA5836}" type="datetime1">
              <a:rPr lang="hu-HU" noProof="1" dirty="0" smtClean="0"/>
              <a:t>2022. 04. 15.</a:t>
            </a:fld>
            <a:endParaRPr lang="hu-HU" noProof="1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1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hu-HU" noProof="1" dirty="0" smtClean="0"/>
              <a:t>‹#›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1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30BB8C9-9FC7-44D8-B340-3639E73CD288}" type="datetime1">
              <a:rPr lang="hu-HU" noProof="1" smtClean="0"/>
              <a:t>2022. 04. 15.</a:t>
            </a:fld>
            <a:endParaRPr lang="hu-HU" noProof="1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1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1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hu-HU" noProof="1" dirty="0" smtClean="0"/>
              <a:t>‹#›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790782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10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3306644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11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2491951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12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2753760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13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2064777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14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4030267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15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392447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16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569599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17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353787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18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4087126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2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1977026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3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1688821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4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401501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5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2652176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6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1363947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7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561342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8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378141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noProof="1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hu-HU" noProof="1" dirty="0" smtClean="0"/>
              <a:t>9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309221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 kép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lipszis 14">
            <a:extLst>
              <a:ext uri="{FF2B5EF4-FFF2-40B4-BE49-F238E27FC236}">
                <a16:creationId xmlns:a16="http://schemas.microsoft.com/office/drawing/2014/main" id="{901FAF19-EC05-4368-9C23-D1307429BBA4}"/>
              </a:ext>
            </a:extLst>
          </p:cNvPr>
          <p:cNvSpPr/>
          <p:nvPr userDrawn="1"/>
        </p:nvSpPr>
        <p:spPr>
          <a:xfrm>
            <a:off x="8266176" y="4754879"/>
            <a:ext cx="2450592" cy="1664327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hu-HU" sz="4500" noProof="1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E6296D70-8C54-475E-8440-66769A72C583}"/>
              </a:ext>
            </a:extLst>
          </p:cNvPr>
          <p:cNvSpPr/>
          <p:nvPr userDrawn="1"/>
        </p:nvSpPr>
        <p:spPr>
          <a:xfrm>
            <a:off x="11832336" y="1097280"/>
            <a:ext cx="144000" cy="5321927"/>
          </a:xfrm>
          <a:prstGeom prst="rect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hu-HU" sz="4500" noProof="1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hu-HU" noProof="1"/>
          </a:p>
        </p:txBody>
      </p:sp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tx1"/>
          </a:solidFill>
        </p:spPr>
        <p:txBody>
          <a:bodyPr lIns="0" rIns="1764000" rtlCol="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1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Kattintson ide a bemutató címének szerkesztéséhez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999" y="5681926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1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456F629-658F-4B7E-A1D1-2522EA76B0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35380A33-49FB-43FC-B60E-34A2E555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1"/>
              <a:t>Mintacím szerkesztése</a:t>
            </a: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D0F16635-76F3-45F7-9385-A99504D2B901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31999" y="1008000"/>
            <a:ext cx="11339999" cy="4881523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1"/>
              <a:t>Mintacím stílusának szerkesztése</a:t>
            </a:r>
          </a:p>
        </p:txBody>
      </p:sp>
      <p:sp>
        <p:nvSpPr>
          <p:cNvPr id="9" name="Tartalom helye 3">
            <a:extLst>
              <a:ext uri="{FF2B5EF4-FFF2-40B4-BE49-F238E27FC236}">
                <a16:creationId xmlns:a16="http://schemas.microsoft.com/office/drawing/2014/main" id="{70C8E421-28C0-4976-A17C-22789B6F3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008000"/>
            <a:ext cx="5505225" cy="5168963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7AFEAA85-DD59-4B9B-B080-3368277EF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08000"/>
            <a:ext cx="5587800" cy="5168963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8" name="Cím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1"/>
              <a:t>Mintacím szerkesztése</a:t>
            </a:r>
          </a:p>
        </p:txBody>
      </p:sp>
      <p:sp>
        <p:nvSpPr>
          <p:cNvPr id="12" name="Szöveg helye 4">
            <a:extLst>
              <a:ext uri="{FF2B5EF4-FFF2-40B4-BE49-F238E27FC236}">
                <a16:creationId xmlns:a16="http://schemas.microsoft.com/office/drawing/2014/main" id="{1EAE3C73-B1A9-4A3B-8DD2-5A3492079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08000"/>
            <a:ext cx="5599800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1"/>
              <a:t>Mintaszöveg szerkesztése</a:t>
            </a:r>
          </a:p>
        </p:txBody>
      </p:sp>
      <p:sp>
        <p:nvSpPr>
          <p:cNvPr id="13" name="Tartalom helye 5">
            <a:extLst>
              <a:ext uri="{FF2B5EF4-FFF2-40B4-BE49-F238E27FC236}">
                <a16:creationId xmlns:a16="http://schemas.microsoft.com/office/drawing/2014/main" id="{53A52FEF-F917-4982-9855-43A0DF5DA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75912"/>
            <a:ext cx="5599800" cy="4213751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14" name="Szöveg helye 2">
            <a:extLst>
              <a:ext uri="{FF2B5EF4-FFF2-40B4-BE49-F238E27FC236}">
                <a16:creationId xmlns:a16="http://schemas.microsoft.com/office/drawing/2014/main" id="{DC1CA8AB-B7BE-4C9F-9A0A-C849A35AA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08000"/>
            <a:ext cx="5565575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1"/>
              <a:t>Mintaszöveg szerkesztése</a:t>
            </a:r>
          </a:p>
        </p:txBody>
      </p:sp>
      <p:sp>
        <p:nvSpPr>
          <p:cNvPr id="15" name="Tartalom helye 3">
            <a:extLst>
              <a:ext uri="{FF2B5EF4-FFF2-40B4-BE49-F238E27FC236}">
                <a16:creationId xmlns:a16="http://schemas.microsoft.com/office/drawing/2014/main" id="{7B0DF164-9487-4D3F-BA7D-E273D7F5A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975912"/>
            <a:ext cx="5565575" cy="4213751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3079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1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684F2FFD-7164-411A-96A5-A5211A6C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1"/>
              <a:t>Mintacím szerkesztése</a:t>
            </a:r>
          </a:p>
        </p:txBody>
      </p:sp>
      <p:sp>
        <p:nvSpPr>
          <p:cNvPr id="10" name="Tartalom helye 2">
            <a:extLst>
              <a:ext uri="{FF2B5EF4-FFF2-40B4-BE49-F238E27FC236}">
                <a16:creationId xmlns:a16="http://schemas.microsoft.com/office/drawing/2014/main" id="{34E38C26-A932-4007-84B1-21C1D9744A76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430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FA87EF18-D404-4A92-BE37-7AC9B7223D51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817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1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13" name="Szöveg hely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15" name="Szöveg hely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17" name="Szöveg hely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D8B3FD9-234A-4B72-9A91-D7DD23D39CD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1FDBADDA-AF39-45A0-BBAB-A87608C0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1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hu-HU" noProof="1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Kattintson ide a bemutató címének szerkesztéséhez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999" y="5681926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1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6245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rtlCol="0" anchor="t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Kattintson ide a folytonos átmenet szerkesztéséhez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8971" y="4479264"/>
            <a:ext cx="2851629" cy="7495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1"/>
              <a:t>Alcím mintájának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38758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Dia címe</a:t>
            </a:r>
          </a:p>
        </p:txBody>
      </p:sp>
      <p:sp>
        <p:nvSpPr>
          <p:cNvPr id="15" name="Szöveg helye 3">
            <a:extLst>
              <a:ext uri="{FF2B5EF4-FFF2-40B4-BE49-F238E27FC236}">
                <a16:creationId xmlns:a16="http://schemas.microsoft.com/office/drawing/2014/main" id="{4EF269EA-6AE9-449D-BE5A-03758EA88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91440" bIns="0" rtlCol="0">
            <a:noAutofit/>
          </a:bodyPr>
          <a:lstStyle>
            <a:lvl1pPr marL="0" indent="0" algn="r">
              <a:buNone/>
              <a:defRPr lang="en-US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66700" lvl="0" indent="-266700" algn="r" rtl="0"/>
            <a:r>
              <a:rPr lang="hu-HU" noProof="1"/>
              <a:t>Mintaszöveg szerkesztése</a:t>
            </a:r>
          </a:p>
        </p:txBody>
      </p:sp>
      <p:sp>
        <p:nvSpPr>
          <p:cNvPr id="16" name="Tartalom helye 2">
            <a:extLst>
              <a:ext uri="{FF2B5EF4-FFF2-40B4-BE49-F238E27FC236}">
                <a16:creationId xmlns:a16="http://schemas.microsoft.com/office/drawing/2014/main" id="{A473F491-E8FD-4CBC-84E6-5139D5161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8" y="651641"/>
            <a:ext cx="5472001" cy="5054346"/>
          </a:xfrm>
        </p:spPr>
        <p:txBody>
          <a:bodyPr rtlCol="0" anchor="b" anchorCtr="0"/>
          <a:lstStyle>
            <a:lvl1pPr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3678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Dia címe</a:t>
            </a:r>
          </a:p>
        </p:txBody>
      </p:sp>
      <p:sp>
        <p:nvSpPr>
          <p:cNvPr id="9" name="Szöveg helye 3">
            <a:extLst>
              <a:ext uri="{FF2B5EF4-FFF2-40B4-BE49-F238E27FC236}">
                <a16:creationId xmlns:a16="http://schemas.microsoft.com/office/drawing/2014/main" id="{AC12A5E3-4178-4927-9321-CCDE04B7D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1"/>
            <a:ext cx="4840085" cy="816076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91440" bIns="0" rtlCol="0">
            <a:noAutofit/>
          </a:bodyPr>
          <a:lstStyle>
            <a:lvl1pPr marL="0" indent="0" algn="r">
              <a:buNone/>
              <a:defRPr lang="en-US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66700" lvl="0" indent="-266700" algn="r" rtl="0"/>
            <a:r>
              <a:rPr lang="hu-HU" noProof="1"/>
              <a:t>Mintaszöveg szerkesztése</a:t>
            </a:r>
          </a:p>
        </p:txBody>
      </p:sp>
      <p:sp>
        <p:nvSpPr>
          <p:cNvPr id="12" name="Kép helyőrzője 2">
            <a:extLst>
              <a:ext uri="{FF2B5EF4-FFF2-40B4-BE49-F238E27FC236}">
                <a16:creationId xmlns:a16="http://schemas.microsoft.com/office/drawing/2014/main" id="{73C2D913-09CE-4035-84E6-3144961151C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5997" y="651641"/>
            <a:ext cx="5472002" cy="505434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1"/>
              <a:t>Kép hozzáadásához kattintson az ikonra</a:t>
            </a:r>
          </a:p>
        </p:txBody>
      </p:sp>
    </p:spTree>
    <p:extLst>
      <p:ext uri="{BB962C8B-B14F-4D97-AF65-F5344CB8AC3E}">
        <p14:creationId xmlns:p14="http://schemas.microsoft.com/office/powerpoint/2010/main" val="262631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1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>
            <a:extLst>
              <a:ext uri="{FF2B5EF4-FFF2-40B4-BE49-F238E27FC236}">
                <a16:creationId xmlns:a16="http://schemas.microsoft.com/office/drawing/2014/main" id="{F6E7EBFD-F776-4FA5-B67B-AEAB104C7125}"/>
              </a:ext>
            </a:extLst>
          </p:cNvPr>
          <p:cNvSpPr/>
          <p:nvPr userDrawn="1"/>
        </p:nvSpPr>
        <p:spPr>
          <a:xfrm>
            <a:off x="8418576" y="4907280"/>
            <a:ext cx="1554480" cy="1103376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hu-HU" sz="4500" noProof="1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tx1"/>
          </a:solidFill>
        </p:spPr>
        <p:txBody>
          <a:bodyPr lIns="0" rIns="1764000" rtlCol="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1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Kattintson ide a folytonos átmenet szerkesztéséhez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9099" y="4623212"/>
            <a:ext cx="4416587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1"/>
              <a:t>Alcím mintájának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7" name="Ellipszis 6">
            <a:extLst>
              <a:ext uri="{FF2B5EF4-FFF2-40B4-BE49-F238E27FC236}">
                <a16:creationId xmlns:a16="http://schemas.microsoft.com/office/drawing/2014/main" id="{6901C03F-F087-4546-A9C3-5B5B81E3BD7B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hu-HU" sz="4500" noProof="1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20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1"/>
              <a:t>Mintacím szerkesztése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F9F7BF0-5084-45F6-AF52-A3013D43946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18816" y="2673350"/>
            <a:ext cx="6754368" cy="1511300"/>
          </a:xfrm>
        </p:spPr>
        <p:txBody>
          <a:bodyPr rtlCol="0" anchor="ctr"/>
          <a:lstStyle>
            <a:lvl1pPr marL="0" indent="0" algn="ctr">
              <a:buNone/>
              <a:defRPr sz="4000"/>
            </a:lvl1pPr>
            <a:lvl2pPr marL="266700" indent="0">
              <a:buNone/>
              <a:defRPr/>
            </a:lvl2pPr>
          </a:lstStyle>
          <a:p>
            <a:pPr lvl="0" rtl="0"/>
            <a:r>
              <a:rPr lang="hu-HU" noProof="1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54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BDA9BE28-009E-4D88-9951-81B453F75A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zis 11">
            <a:extLst>
              <a:ext uri="{FF2B5EF4-FFF2-40B4-BE49-F238E27FC236}">
                <a16:creationId xmlns:a16="http://schemas.microsoft.com/office/drawing/2014/main" id="{1AB7A8BA-0531-4A37-BB60-9E1CA4764B40}"/>
              </a:ext>
            </a:extLst>
          </p:cNvPr>
          <p:cNvSpPr/>
          <p:nvPr userDrawn="1"/>
        </p:nvSpPr>
        <p:spPr>
          <a:xfrm>
            <a:off x="1450848" y="653845"/>
            <a:ext cx="2657856" cy="2450592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hu-HU" sz="4500" noProof="1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tx1"/>
          </a:solidFill>
        </p:spPr>
        <p:txBody>
          <a:bodyPr lIns="0" tIns="180000" rIns="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1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rtlCol="0" anchor="t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Kattintson ide a folytonos átmenet szerkesztéséhez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48971" y="4479264"/>
            <a:ext cx="2851629" cy="7495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1"/>
              <a:t>Alcím mintájának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10268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fényké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zis 10">
            <a:extLst>
              <a:ext uri="{FF2B5EF4-FFF2-40B4-BE49-F238E27FC236}">
                <a16:creationId xmlns:a16="http://schemas.microsoft.com/office/drawing/2014/main" id="{FE842FA8-E742-4FD8-BFA1-7B8A13828E76}"/>
              </a:ext>
            </a:extLst>
          </p:cNvPr>
          <p:cNvSpPr/>
          <p:nvPr userDrawn="1"/>
        </p:nvSpPr>
        <p:spPr>
          <a:xfrm>
            <a:off x="8418576" y="49072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hu-HU" sz="4500" noProof="1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23F5D8CC-DBBC-4E65-A552-C98514F1E2F9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hu-HU" sz="4500" noProof="1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69100" y="144000"/>
            <a:ext cx="5280100" cy="6048000"/>
          </a:xfrm>
          <a:solidFill>
            <a:schemeClr val="tx1"/>
          </a:solidFill>
        </p:spPr>
        <p:txBody>
          <a:bodyPr lIns="0" tIns="180000" rIns="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1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3000" y="2438399"/>
            <a:ext cx="3836200" cy="3044399"/>
          </a:xfrm>
          <a:gradFill>
            <a:gsLst>
              <a:gs pos="83186">
                <a:schemeClr val="tx1"/>
              </a:gs>
              <a:gs pos="0">
                <a:schemeClr val="accent1">
                  <a:alpha val="50000"/>
                </a:schemeClr>
              </a:gs>
              <a:gs pos="46000">
                <a:schemeClr val="accent1">
                  <a:lumMod val="50000"/>
                  <a:alpha val="90000"/>
                </a:schemeClr>
              </a:gs>
            </a:gsLst>
            <a:lin ang="3600000" scaled="0"/>
          </a:gradFill>
        </p:spPr>
        <p:txBody>
          <a:bodyPr lIns="432000" tIns="432000" rIns="72000" bIns="1188000" rtlCol="0" anchor="t"/>
          <a:lstStyle>
            <a:lvl1pPr algn="l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Dia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47000" y="4465176"/>
            <a:ext cx="3372329" cy="774934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180000" tIns="144000" rIns="0" rtlCol="0"/>
          <a:lstStyle>
            <a:lvl1pPr marL="0" indent="0" algn="l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1"/>
              <a:t>Alcím mintájának szerkesztése</a:t>
            </a: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2000" y="2438399"/>
            <a:ext cx="5472000" cy="3044400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</p:spTree>
    <p:extLst>
      <p:ext uri="{BB962C8B-B14F-4D97-AF65-F5344CB8AC3E}">
        <p14:creationId xmlns:p14="http://schemas.microsoft.com/office/powerpoint/2010/main" val="4570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fényké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zis 12">
            <a:extLst>
              <a:ext uri="{FF2B5EF4-FFF2-40B4-BE49-F238E27FC236}">
                <a16:creationId xmlns:a16="http://schemas.microsoft.com/office/drawing/2014/main" id="{34827DBE-7690-48BE-8673-ABB67E101D80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hu-HU" sz="4500" noProof="1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5280100" cy="6060155"/>
          </a:xfrm>
          <a:solidFill>
            <a:schemeClr val="tx1"/>
          </a:solidFill>
        </p:spPr>
        <p:txBody>
          <a:bodyPr lIns="0" tIns="1440000" rIns="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1"/>
              <a:t>Fénykép beszúrása vagy húzása</a:t>
            </a:r>
          </a:p>
        </p:txBody>
      </p:sp>
      <p:sp>
        <p:nvSpPr>
          <p:cNvPr id="12" name="Tartalom helye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96000" y="3263899"/>
            <a:ext cx="5472000" cy="2442088"/>
          </a:xfrm>
        </p:spPr>
        <p:txBody>
          <a:bodyPr rtlCol="0"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Dia címe</a:t>
            </a:r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499E1708-B7A6-4D6F-9968-5398B335FA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1" y="4889912"/>
            <a:ext cx="4840085" cy="816075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 rtlCol="0"/>
          <a:lstStyle>
            <a:lvl1pPr marL="0" indent="0" algn="r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1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7529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 al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zis 7">
            <a:extLst>
              <a:ext uri="{FF2B5EF4-FFF2-40B4-BE49-F238E27FC236}">
                <a16:creationId xmlns:a16="http://schemas.microsoft.com/office/drawing/2014/main" id="{EDE35ADD-8A62-4F35-950B-EA0CC678DE64}"/>
              </a:ext>
            </a:extLst>
          </p:cNvPr>
          <p:cNvSpPr/>
          <p:nvPr userDrawn="1"/>
        </p:nvSpPr>
        <p:spPr>
          <a:xfrm>
            <a:off x="8266176" y="4754880"/>
            <a:ext cx="274320" cy="292608"/>
          </a:xfrm>
          <a:prstGeom prst="ellipse">
            <a:avLst/>
          </a:prstGeom>
          <a:noFill/>
          <a:ln>
            <a:noFill/>
          </a:ln>
        </p:spPr>
        <p:txBody>
          <a:bodyPr vert="horz" lIns="72000" tIns="180000" rIns="180000" bIns="0" rtlCol="0" anchor="t">
            <a:noAutofit/>
          </a:bodyPr>
          <a:lstStyle/>
          <a:p>
            <a:pPr algn="r" rtl="0">
              <a:lnSpc>
                <a:spcPts val="4700"/>
              </a:lnSpc>
              <a:spcBef>
                <a:spcPct val="0"/>
              </a:spcBef>
            </a:pPr>
            <a:endParaRPr lang="hu-HU" sz="4500" noProof="1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1"/>
              <a:t>Alcím</a:t>
            </a: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1"/>
              <a:t>Mintacím szerkesztése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67DBAC9A-28A2-405B-8B7E-9BE425F51354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31999" y="1512000"/>
            <a:ext cx="11339999" cy="4377523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936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 alcímek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cím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1"/>
              <a:t>Alcím</a:t>
            </a:r>
          </a:p>
        </p:txBody>
      </p:sp>
      <p:sp>
        <p:nvSpPr>
          <p:cNvPr id="3" name="Összehasonlítás bal helyőrző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1"/>
              <a:t>Mintaszöveg szerkesztése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12" name="Összehasonlítás bal helyőrző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0">
                <a:solidFill>
                  <a:schemeClr val="bg1">
                    <a:lumMod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lvl="0" rtl="0"/>
            <a:r>
              <a:rPr lang="hu-HU" noProof="1"/>
              <a:t>Mintaszöveg szerkesztése</a:t>
            </a:r>
          </a:p>
        </p:txBody>
      </p:sp>
      <p:sp>
        <p:nvSpPr>
          <p:cNvPr id="8" name="Szöveg hely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8FD215-79E5-48E4-95DB-2C5E5A1F8E8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DF905B34-4C18-4A8D-8167-57B7BF03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1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fény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ép helyőrzője 6">
            <a:extLst>
              <a:ext uri="{FF2B5EF4-FFF2-40B4-BE49-F238E27FC236}">
                <a16:creationId xmlns:a16="http://schemas.microsoft.com/office/drawing/2014/main" id="{FDA3C530-12F9-48FC-BC5E-D34BDC504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4000" y="143999"/>
            <a:ext cx="11905200" cy="6047999"/>
          </a:xfrm>
          <a:solidFill>
            <a:schemeClr val="tx1"/>
          </a:solidFill>
        </p:spPr>
        <p:txBody>
          <a:bodyPr lIns="0" r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1"/>
              <a:t>Fénykép beszúrása vagy húzása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4900" y="4910452"/>
            <a:ext cx="4101900" cy="773546"/>
          </a:xfrm>
          <a:solidFill>
            <a:schemeClr val="bg1">
              <a:lumMod val="95000"/>
            </a:schemeClr>
          </a:solidFill>
        </p:spPr>
        <p:txBody>
          <a:bodyPr lIns="180000" tIns="72000" rIns="180000" rtlCol="0" anchor="t"/>
          <a:lstStyle>
            <a:lvl1pPr marL="0" indent="0">
              <a:buNone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 noProof="1"/>
              <a:t>Felirat megadása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3EC14527-4DF5-4A98-AE66-C80F3B8E6D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5" name="Cím 4">
            <a:extLst>
              <a:ext uri="{FF2B5EF4-FFF2-40B4-BE49-F238E27FC236}">
                <a16:creationId xmlns:a16="http://schemas.microsoft.com/office/drawing/2014/main" id="{AB05C513-FBE3-4BA7-9084-69899356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1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öszönő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tx1"/>
          </a:solidFill>
        </p:spPr>
        <p:txBody>
          <a:bodyPr lIns="1764000" rIns="0" rtlCol="0" anchor="ctr"/>
          <a:lstStyle>
            <a:lvl1pPr marL="0" indent="0" algn="l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 noProof="1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5412" y="360000"/>
            <a:ext cx="4416588" cy="4716572"/>
          </a:xfrm>
          <a:gradFill>
            <a:gsLst>
              <a:gs pos="0">
                <a:schemeClr val="tx1">
                  <a:lumMod val="75000"/>
                  <a:lumOff val="25000"/>
                  <a:alpha val="70000"/>
                </a:schemeClr>
              </a:gs>
              <a:gs pos="80000">
                <a:schemeClr val="tx1"/>
              </a:gs>
            </a:gsLst>
            <a:lin ang="3600000" scaled="0"/>
          </a:gradFill>
        </p:spPr>
        <p:txBody>
          <a:bodyPr lIns="72000" rIns="180000" bIns="180000" rtlCol="0" anchor="b"/>
          <a:lstStyle>
            <a:lvl1pPr algn="r">
              <a:lnSpc>
                <a:spcPts val="4700"/>
              </a:lnSpc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Köszönjük!</a:t>
            </a:r>
          </a:p>
        </p:txBody>
      </p:sp>
      <p:sp>
        <p:nvSpPr>
          <p:cNvPr id="3" name="Szöveg helye 5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15413" y="5076572"/>
            <a:ext cx="4416587" cy="1421429"/>
          </a:xfrm>
          <a:solidFill>
            <a:schemeClr val="tx1">
              <a:alpha val="80000"/>
            </a:schemeClr>
          </a:solidFill>
          <a:ln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468000" rtlCol="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1"/>
              <a:t>.</a:t>
            </a:r>
          </a:p>
        </p:txBody>
      </p:sp>
      <p:sp>
        <p:nvSpPr>
          <p:cNvPr id="20" name="Szöveg helye 6">
            <a:extLst>
              <a:ext uri="{FF2B5EF4-FFF2-40B4-BE49-F238E27FC236}">
                <a16:creationId xmlns:a16="http://schemas.microsoft.com/office/drawing/2014/main" id="{CEB7A85F-8707-4B62-B299-F53931B86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8708" y="5540135"/>
            <a:ext cx="3396887" cy="196707"/>
          </a:xfrm>
        </p:spPr>
        <p:txBody>
          <a:bodyPr rtlCol="0"/>
          <a:lstStyle>
            <a:lvl1pPr marL="0" indent="0" algn="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1"/>
              <a:t>Telefonszám</a:t>
            </a:r>
          </a:p>
        </p:txBody>
      </p:sp>
      <p:sp>
        <p:nvSpPr>
          <p:cNvPr id="21" name="Szöveg helye 7">
            <a:extLst>
              <a:ext uri="{FF2B5EF4-FFF2-40B4-BE49-F238E27FC236}">
                <a16:creationId xmlns:a16="http://schemas.microsoft.com/office/drawing/2014/main" id="{BA4C7E3C-7C17-46E9-928A-D3D505EEA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8708" y="5809779"/>
            <a:ext cx="3396887" cy="196707"/>
          </a:xfrm>
        </p:spPr>
        <p:txBody>
          <a:bodyPr rtlCol="0"/>
          <a:lstStyle>
            <a:lvl1pPr marL="0" indent="0" algn="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1"/>
              <a:t>E-mail vagy közösség média fogópontja</a:t>
            </a:r>
          </a:p>
        </p:txBody>
      </p:sp>
      <p:sp>
        <p:nvSpPr>
          <p:cNvPr id="22" name="Szöveg helye 8">
            <a:extLst>
              <a:ext uri="{FF2B5EF4-FFF2-40B4-BE49-F238E27FC236}">
                <a16:creationId xmlns:a16="http://schemas.microsoft.com/office/drawing/2014/main" id="{6ADD6EB2-7D8E-4991-87A6-02723731EB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708" y="6079423"/>
            <a:ext cx="3396887" cy="196707"/>
          </a:xfrm>
        </p:spPr>
        <p:txBody>
          <a:bodyPr rtlCol="0"/>
          <a:lstStyle>
            <a:lvl1pPr marL="0" indent="0" algn="r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1"/>
              <a:t>Cég webhelye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hu-HU" noProof="1"/>
          </a:p>
        </p:txBody>
      </p:sp>
      <p:sp>
        <p:nvSpPr>
          <p:cNvPr id="23" name="Szöveg helye 6">
            <a:extLst>
              <a:ext uri="{FF2B5EF4-FFF2-40B4-BE49-F238E27FC236}">
                <a16:creationId xmlns:a16="http://schemas.microsoft.com/office/drawing/2014/main" id="{94054031-2BEC-4DA9-90C3-616D2D61A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3550" y="5233270"/>
            <a:ext cx="3396887" cy="196707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 noProof="1"/>
              <a:t>Teljes név</a:t>
            </a:r>
          </a:p>
        </p:txBody>
      </p:sp>
    </p:spTree>
    <p:extLst>
      <p:ext uri="{BB962C8B-B14F-4D97-AF65-F5344CB8AC3E}">
        <p14:creationId xmlns:p14="http://schemas.microsoft.com/office/powerpoint/2010/main" val="160684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C6726F2C-157B-477E-AD76-8F54126834C2}"/>
              </a:ext>
            </a:extLst>
          </p:cNvPr>
          <p:cNvSpPr/>
          <p:nvPr userDrawn="1"/>
        </p:nvSpPr>
        <p:spPr>
          <a:xfrm>
            <a:off x="0" y="6191250"/>
            <a:ext cx="12192000" cy="6667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21000">
                <a:schemeClr val="tx1">
                  <a:lumMod val="75000"/>
                  <a:lumOff val="2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2" name="Cím helye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hu-HU" noProof="1"/>
              <a:t>Kattintson ide a lapcím szerkesztéséhez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40000" cy="4377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hu-HU" noProof="1"/>
              <a:t>Mintaszöveg szerkesztése</a:t>
            </a:r>
          </a:p>
          <a:p>
            <a:pPr lvl="1" rtl="0"/>
            <a:r>
              <a:rPr lang="hu-HU" noProof="1"/>
              <a:t>Második szint</a:t>
            </a:r>
          </a:p>
          <a:p>
            <a:pPr lvl="2" rtl="0"/>
            <a:r>
              <a:rPr lang="hu-HU" noProof="1"/>
              <a:t>Harmadik szint</a:t>
            </a:r>
          </a:p>
          <a:p>
            <a:pPr lvl="3" rtl="0"/>
            <a:r>
              <a:rPr lang="hu-HU" noProof="1"/>
              <a:t>Negyedik szint</a:t>
            </a:r>
          </a:p>
          <a:p>
            <a:pPr lvl="4" rtl="0"/>
            <a:r>
              <a:rPr lang="hu-HU" noProof="1"/>
              <a:t>Ötödik szint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474FB90F-5E6B-4508-96BB-939635D11AFF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774A1CB7-B157-440C-BA82-A62890EF3721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E5B1BAC-5CBE-4B0E-B0AA-1C05EBEE964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1"/>
          </a:p>
        </p:txBody>
      </p:sp>
      <p:sp>
        <p:nvSpPr>
          <p:cNvPr id="18" name="Szabadkézi sokszög: Alakzat 17">
            <a:extLst>
              <a:ext uri="{FF2B5EF4-FFF2-40B4-BE49-F238E27FC236}">
                <a16:creationId xmlns:a16="http://schemas.microsoft.com/office/drawing/2014/main" id="{168BD16A-5998-4CCA-B0F2-62F67B639A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hu-HU" noProof="1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425" y="6322399"/>
            <a:ext cx="370575" cy="3651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hu-HU" noProof="1" dirty="0" smtClean="0"/>
              <a:pPr/>
              <a:t>‹#›</a:t>
            </a:fld>
            <a:endParaRPr lang="hu-HU" noProof="1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" y="6322399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1"/>
              <a:t>Élőláb beszúrása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B3839907-C37E-4F37-B9BB-92B4A49360E6}"/>
              </a:ext>
            </a:extLst>
          </p:cNvPr>
          <p:cNvSpPr txBox="1"/>
          <p:nvPr userDrawn="1"/>
        </p:nvSpPr>
        <p:spPr>
          <a:xfrm>
            <a:off x="10194026" y="6258973"/>
            <a:ext cx="1577974" cy="427535"/>
          </a:xfrm>
          <a:prstGeom prst="rect">
            <a:avLst/>
          </a:prstGeom>
          <a:noFill/>
        </p:spPr>
        <p:txBody>
          <a:bodyPr wrap="square" lIns="0" tIns="144000" rIns="0" bIns="0" rtlCol="0">
            <a:spAutoFit/>
          </a:bodyPr>
          <a:lstStyle/>
          <a:p>
            <a:pPr algn="ctr" rtl="0">
              <a:lnSpc>
                <a:spcPts val="1100"/>
              </a:lnSpc>
            </a:pPr>
            <a:r>
              <a:rPr lang="hu-HU" sz="2000" b="1" spc="0" noProof="1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Contoso</a:t>
            </a:r>
            <a:br>
              <a:rPr lang="hu-HU" sz="2000" b="1" spc="0" baseline="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100" b="0" i="1" spc="600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Suites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5" r:id="rId4"/>
    <p:sldLayoutId id="2147483666" r:id="rId5"/>
    <p:sldLayoutId id="2147483673" r:id="rId6"/>
    <p:sldLayoutId id="2147483659" r:id="rId7"/>
    <p:sldLayoutId id="2147483660" r:id="rId8"/>
    <p:sldLayoutId id="2147483664" r:id="rId9"/>
    <p:sldLayoutId id="2147483650" r:id="rId10"/>
    <p:sldLayoutId id="2147483652" r:id="rId11"/>
    <p:sldLayoutId id="2147483671" r:id="rId12"/>
    <p:sldLayoutId id="2147483656" r:id="rId13"/>
    <p:sldLayoutId id="2147483657" r:id="rId14"/>
    <p:sldLayoutId id="2147483667" r:id="rId15"/>
    <p:sldLayoutId id="2147483668" r:id="rId16"/>
    <p:sldLayoutId id="2147483669" r:id="rId17"/>
    <p:sldLayoutId id="2147483672" r:id="rId18"/>
    <p:sldLayoutId id="2147483654" r:id="rId19"/>
    <p:sldLayoutId id="2147483674" r:id="rId20"/>
    <p:sldLayoutId id="2147483655" r:id="rId2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400" y="146383"/>
            <a:ext cx="11905200" cy="6711617"/>
          </a:xfrm>
        </p:spPr>
        <p:txBody>
          <a:bodyPr rtlCol="0"/>
          <a:lstStyle/>
          <a:p>
            <a:pPr algn="just" rtl="0">
              <a:lnSpc>
                <a:spcPct val="150000"/>
              </a:lnSpc>
            </a:pPr>
            <a: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7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</a:t>
            </a:r>
            <a: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Mert nem emberkéz alkotta szentélybe, az igazi képmásába ment be Krisztus, hanem magába a mennybe, hogy most megjelenjen az Isten színe előtt értünk. </a:t>
            </a:r>
            <a:r>
              <a:rPr lang="hu-HU" sz="37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25</a:t>
            </a:r>
            <a: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Nem is azért ment be, hogy sokszor áldozza fel önmagát, ahogyan a főpap megy be évenként a szentélybe más vérével, </a:t>
            </a:r>
            <a:r>
              <a:rPr lang="hu-HU" sz="37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26</a:t>
            </a:r>
            <a: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mert akkor sokszor kellett volna szenvednie a világ kezdete óta. Most azonban egyszer jelent meg az idők végén, hogy áldozatával eltörölje a bűnt.</a:t>
            </a:r>
            <a:endParaRPr lang="hu-HU" sz="3700" noProof="1"/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helyőrzője 8" descr="Tábla textúra üresen, írás nélkül" title="Tábla textúra üresen, írás nélkül">
            <a:extLst>
              <a:ext uri="{FF2B5EF4-FFF2-40B4-BE49-F238E27FC236}">
                <a16:creationId xmlns:a16="http://schemas.microsoft.com/office/drawing/2014/main" id="{7995DD33-258D-4E3B-8A80-CB864DD5F3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6853" y="144000"/>
            <a:ext cx="11899494" cy="6060155"/>
          </a:xfrm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pPr rtl="0"/>
            <a:fld id="{19B51A1E-902D-48AF-9020-955120F399B6}" type="slidenum">
              <a:rPr lang="hu-HU" noProof="1" smtClean="0"/>
              <a:pPr rtl="0"/>
              <a:t>10</a:t>
            </a:fld>
            <a:endParaRPr lang="hu-HU" noProof="1"/>
          </a:p>
        </p:txBody>
      </p:sp>
      <p:pic>
        <p:nvPicPr>
          <p:cNvPr id="6152" name="Picture 8" descr="Chronological Bible 7: The Tabernacle – The Watchmaker's Pulse">
            <a:extLst>
              <a:ext uri="{FF2B5EF4-FFF2-40B4-BE49-F238E27FC236}">
                <a16:creationId xmlns:a16="http://schemas.microsoft.com/office/drawing/2014/main" id="{7F0EAC67-65AA-454C-8450-4C969CAE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549" y="0"/>
            <a:ext cx="8869451" cy="69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26D159C2-9A82-4D51-99F4-5C83A9D9BB4D}"/>
              </a:ext>
            </a:extLst>
          </p:cNvPr>
          <p:cNvSpPr txBox="1"/>
          <p:nvPr/>
        </p:nvSpPr>
        <p:spPr>
          <a:xfrm>
            <a:off x="142800" y="280494"/>
            <a:ext cx="3179749" cy="39138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hu-H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Függöny</a:t>
            </a:r>
          </a:p>
          <a:p>
            <a:pPr>
              <a:spcAft>
                <a:spcPts val="1000"/>
              </a:spcAft>
            </a:pPr>
            <a:r>
              <a:rPr lang="hu-H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Elejét függöny zárta le, amit 5 bearanyozott és réz lábakon nyugvó akácoszlopra függesztettek fel. E függöny égkékkel, bíborral és skarláttal hímzett, finoman szőtt lenvászon volt.</a:t>
            </a:r>
            <a:endParaRPr lang="hu-H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521EB4A-FABC-4700-9B92-B0E5B309D7B5}"/>
              </a:ext>
            </a:extLst>
          </p:cNvPr>
          <p:cNvSpPr txBox="1"/>
          <p:nvPr/>
        </p:nvSpPr>
        <p:spPr>
          <a:xfrm>
            <a:off x="142800" y="4344014"/>
            <a:ext cx="3179749" cy="256480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hu-H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Függöny</a:t>
            </a:r>
          </a:p>
          <a:p>
            <a:pPr>
              <a:spcAft>
                <a:spcPts val="1000"/>
              </a:spcAft>
            </a:pPr>
            <a:r>
              <a:rPr lang="hu-H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szent sátorban is volt egy függöny. </a:t>
            </a:r>
          </a:p>
          <a:p>
            <a:pPr>
              <a:spcAft>
                <a:spcPts val="1000"/>
              </a:spcAft>
            </a:pPr>
            <a:r>
              <a:rPr lang="hu-H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Ez a függöny osztotta két részre a belső teret: a szentélyt választotta el a szentek szentjétől.</a:t>
            </a:r>
            <a:endParaRPr lang="hu-HU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3AC6CD56-9570-4D95-8889-FF9FF8F687FA}"/>
              </a:ext>
            </a:extLst>
          </p:cNvPr>
          <p:cNvCxnSpPr/>
          <p:nvPr/>
        </p:nvCxnSpPr>
        <p:spPr>
          <a:xfrm>
            <a:off x="3072384" y="633984"/>
            <a:ext cx="1231392" cy="2816448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E51D4F99-4F62-4F9D-9203-900C53E7C8E2}"/>
              </a:ext>
            </a:extLst>
          </p:cNvPr>
          <p:cNvCxnSpPr/>
          <p:nvPr/>
        </p:nvCxnSpPr>
        <p:spPr>
          <a:xfrm flipV="1">
            <a:off x="3072384" y="2889504"/>
            <a:ext cx="5010912" cy="31333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helyőrzője 8" descr="Tábla textúra üresen, írás nélkül" title="Tábla textúra üresen, írás nélkül">
            <a:extLst>
              <a:ext uri="{FF2B5EF4-FFF2-40B4-BE49-F238E27FC236}">
                <a16:creationId xmlns:a16="http://schemas.microsoft.com/office/drawing/2014/main" id="{7995DD33-258D-4E3B-8A80-CB864DD5F3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6853" y="144000"/>
            <a:ext cx="11899494" cy="6060155"/>
          </a:xfrm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White"/>
        <p:txBody>
          <a:bodyPr rtlCol="0"/>
          <a:lstStyle/>
          <a:p>
            <a:pPr rtl="0"/>
            <a:fld id="{19B51A1E-902D-48AF-9020-955120F399B6}" type="slidenum">
              <a:rPr lang="hu-HU" noProof="1" smtClean="0"/>
              <a:pPr rtl="0"/>
              <a:t>11</a:t>
            </a:fld>
            <a:endParaRPr lang="hu-HU" noProof="1"/>
          </a:p>
        </p:txBody>
      </p:sp>
      <p:pic>
        <p:nvPicPr>
          <p:cNvPr id="6152" name="Picture 8" descr="Chronological Bible 7: The Tabernacle – The Watchmaker's Pulse">
            <a:extLst>
              <a:ext uri="{FF2B5EF4-FFF2-40B4-BE49-F238E27FC236}">
                <a16:creationId xmlns:a16="http://schemas.microsoft.com/office/drawing/2014/main" id="{7F0EAC67-65AA-454C-8450-4C969CAE6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549" y="0"/>
            <a:ext cx="8869451" cy="69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356F15C-16D1-4F7C-BF9C-EEEA6D5F723B}"/>
              </a:ext>
            </a:extLst>
          </p:cNvPr>
          <p:cNvSpPr txBox="1"/>
          <p:nvPr/>
        </p:nvSpPr>
        <p:spPr>
          <a:xfrm>
            <a:off x="145653" y="3070694"/>
            <a:ext cx="3176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hu-HU" sz="4000" b="1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Móz</a:t>
            </a:r>
            <a:r>
              <a:rPr lang="hu-HU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25-31. fejezet</a:t>
            </a:r>
            <a:endParaRPr lang="hu-HU" sz="4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F6364CA-8825-45D5-B4ED-4AA971378B3E}"/>
              </a:ext>
            </a:extLst>
          </p:cNvPr>
          <p:cNvSpPr txBox="1"/>
          <p:nvPr/>
        </p:nvSpPr>
        <p:spPr>
          <a:xfrm>
            <a:off x="145653" y="1270318"/>
            <a:ext cx="31768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Szent sátor építése</a:t>
            </a:r>
            <a:endParaRPr lang="hu-HU" sz="4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00" y="146383"/>
            <a:ext cx="11905200" cy="6565233"/>
          </a:xfrm>
        </p:spPr>
        <p:txBody>
          <a:bodyPr rtlCol="0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3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első szövetségnek is volt tehát istentiszteleti rendje és földi szent helye. </a:t>
            </a:r>
            <a:r>
              <a:rPr lang="hu-HU" sz="3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sátort építettek, melynek első részében volt a gyertyatartó meg az asztal és a szent kenyerek: azt nevezték szentélynek. </a:t>
            </a:r>
            <a:r>
              <a:rPr lang="hu-HU" sz="3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második kárpiton túl pedig volt egy sátor, amelyet szentek szentjének neveztek: </a:t>
            </a:r>
            <a:r>
              <a:rPr lang="hu-HU" sz="3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ebben volt egy arany füstölőoltár és a szövetség ládája, minden oldalról arannyal borítva. A szövetségládában volt az aranyedény mannával tele és Áron kivirágzott </a:t>
            </a:r>
            <a:r>
              <a:rPr lang="hu-HU" sz="3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vesszeje</a:t>
            </a: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meg a szövetség táblái, </a:t>
            </a:r>
            <a:endParaRPr lang="hu-HU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00" y="146383"/>
            <a:ext cx="11905200" cy="6565233"/>
          </a:xfrm>
        </p:spPr>
        <p:txBody>
          <a:bodyPr rtlCol="0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u-HU" sz="3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fölötte pedig a dicsőség </a:t>
            </a:r>
            <a:r>
              <a:rPr lang="hu-HU" sz="3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kerúbjai</a:t>
            </a: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amelyek beárnyékolták az engesztelés helyét. De ezekről most nem kell részletesen szólni. </a:t>
            </a:r>
            <a:r>
              <a:rPr lang="hu-HU" sz="3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Miután ezeket így rendezték el: a sátor első részébe mindenkor bejárnak az istentiszteleti szolgálatot végző papok, </a:t>
            </a:r>
            <a:r>
              <a:rPr lang="hu-HU" sz="3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hu-HU" sz="3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másodikba azonban csak évenként egyszer, és egyedül a főpap mehet be, azzal a vérrel, amelyet bemutat önmagáért és a nép tudatlanságból eredő vétkeiért. ” </a:t>
            </a:r>
            <a:r>
              <a:rPr lang="hu-HU" sz="3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Zsid</a:t>
            </a:r>
            <a:r>
              <a:rPr lang="hu-HU" sz="3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9,1-7</a:t>
            </a:r>
            <a:endParaRPr lang="hu-HU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17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00" y="146383"/>
            <a:ext cx="11905200" cy="1616315"/>
          </a:xfrm>
        </p:spPr>
        <p:txBody>
          <a:bodyPr rtlCol="0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„Én vagyok az út, az igazság és az élet; </a:t>
            </a:r>
            <a:b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senki sem mehet az Atyához, csakis énáltalam.”</a:t>
            </a:r>
            <a:r>
              <a:rPr lang="hu-HU" sz="3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Jn</a:t>
            </a:r>
            <a:r>
              <a:rPr lang="hu-HU" sz="3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14,6</a:t>
            </a:r>
            <a:endParaRPr lang="hu-HU" sz="3700" spc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13F06C8D-CB8E-472B-AB45-D86C7DBC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90" y="2256209"/>
            <a:ext cx="6917419" cy="4132771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001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Absztrakt sokszög-architektúra" title="Absztrakt sokszög-architektúra">
            <a:extLst>
              <a:ext uri="{FF2B5EF4-FFF2-40B4-BE49-F238E27FC236}">
                <a16:creationId xmlns:a16="http://schemas.microsoft.com/office/drawing/2014/main" id="{DA7943F9-B739-42DB-8439-2892A8140F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3990543-3DE9-4FD1-BF90-5AA62D1D614B}"/>
              </a:ext>
            </a:extLst>
          </p:cNvPr>
          <p:cNvSpPr txBox="1"/>
          <p:nvPr/>
        </p:nvSpPr>
        <p:spPr>
          <a:xfrm>
            <a:off x="95232" y="144000"/>
            <a:ext cx="6718811" cy="6651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megjelenvén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mint a jövendő javaknak főpapja, a nagyobb és tökéletesebb,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nem kézzel csinált, azaz nem e világból való </a:t>
            </a:r>
            <a:r>
              <a:rPr lang="hu-HU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sátoron</a:t>
            </a:r>
            <a:r>
              <a:rPr lang="hu-H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keresztül, és nem bakok és tulkok vére által, hanem az ő tulajdon vére által ment be egyszer s mindenkorra a szentélybe, örök váltságot szerezve” 					     </a:t>
            </a:r>
            <a:r>
              <a:rPr lang="hu-HU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Zsid</a:t>
            </a:r>
            <a:r>
              <a:rPr lang="hu-HU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9,11-12</a:t>
            </a:r>
            <a:endParaRPr lang="hu-H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ím 11">
            <a:extLst>
              <a:ext uri="{FF2B5EF4-FFF2-40B4-BE49-F238E27FC236}">
                <a16:creationId xmlns:a16="http://schemas.microsoft.com/office/drawing/2014/main" id="{BB675482-18BA-4F82-9AC2-FB87FF49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583" y="144000"/>
            <a:ext cx="5275131" cy="6651821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12292" name="Picture 4" descr="Testvéremnek: A szentek szentje - 21. rész">
            <a:extLst>
              <a:ext uri="{FF2B5EF4-FFF2-40B4-BE49-F238E27FC236}">
                <a16:creationId xmlns:a16="http://schemas.microsoft.com/office/drawing/2014/main" id="{5E2EEE88-5F31-4F95-9BBC-21B357B0A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64" y="1668561"/>
            <a:ext cx="5000625" cy="339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7A050A33-9ADD-4011-8A9B-ABC1CE3B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31387"/>
          <a:stretch/>
        </p:blipFill>
        <p:spPr bwMode="auto">
          <a:xfrm>
            <a:off x="6906463" y="62179"/>
            <a:ext cx="4995883" cy="6651821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Absztrakt sokszög-architektúra" title="Absztrakt sokszög-architektúra">
            <a:extLst>
              <a:ext uri="{FF2B5EF4-FFF2-40B4-BE49-F238E27FC236}">
                <a16:creationId xmlns:a16="http://schemas.microsoft.com/office/drawing/2014/main" id="{DA7943F9-B739-42DB-8439-2892A8140F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2" name="Cím 11">
            <a:extLst>
              <a:ext uri="{FF2B5EF4-FFF2-40B4-BE49-F238E27FC236}">
                <a16:creationId xmlns:a16="http://schemas.microsoft.com/office/drawing/2014/main" id="{BB675482-18BA-4F82-9AC2-FB87FF49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583" y="144000"/>
            <a:ext cx="5275131" cy="6651821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54E329E-160E-40FB-961C-90FCDE334629}"/>
              </a:ext>
            </a:extLst>
          </p:cNvPr>
          <p:cNvSpPr txBox="1"/>
          <p:nvPr/>
        </p:nvSpPr>
        <p:spPr>
          <a:xfrm>
            <a:off x="145285" y="666000"/>
            <a:ext cx="6626297" cy="4978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6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</a:t>
            </a: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Mert nem emberkéz alkotta szentélybe, az igazi képmásába ment be Krisztus, hanem magába a mennybe, hogy most megjelenjen az Isten színe előtt értünk. 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Zsid</a:t>
            </a:r>
            <a:r>
              <a:rPr lang="hu-HU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9,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24</a:t>
            </a:r>
            <a:endParaRPr lang="hu-H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estvéremnek: A szentek szentje - 21. rész">
            <a:extLst>
              <a:ext uri="{FF2B5EF4-FFF2-40B4-BE49-F238E27FC236}">
                <a16:creationId xmlns:a16="http://schemas.microsoft.com/office/drawing/2014/main" id="{9551BBDD-452A-497B-BBE6-845D1F7DE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64" y="1668561"/>
            <a:ext cx="5000625" cy="339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7A050A33-9ADD-4011-8A9B-ABC1CE3B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31387"/>
          <a:stretch/>
        </p:blipFill>
        <p:spPr bwMode="auto">
          <a:xfrm>
            <a:off x="6911206" y="0"/>
            <a:ext cx="4995883" cy="6651821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8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Absztrakt sokszög-architektúra" title="Absztrakt sokszög-architektúra">
            <a:extLst>
              <a:ext uri="{FF2B5EF4-FFF2-40B4-BE49-F238E27FC236}">
                <a16:creationId xmlns:a16="http://schemas.microsoft.com/office/drawing/2014/main" id="{DA7943F9-B739-42DB-8439-2892A8140F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2" name="Cím 11">
            <a:extLst>
              <a:ext uri="{FF2B5EF4-FFF2-40B4-BE49-F238E27FC236}">
                <a16:creationId xmlns:a16="http://schemas.microsoft.com/office/drawing/2014/main" id="{BB675482-18BA-4F82-9AC2-FB87FF49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583" y="144000"/>
            <a:ext cx="5275131" cy="6651821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EE1AB2B2-EE03-4F7C-A0F1-B5726FB2F7DB}"/>
              </a:ext>
            </a:extLst>
          </p:cNvPr>
          <p:cNvSpPr/>
          <p:nvPr/>
        </p:nvSpPr>
        <p:spPr>
          <a:xfrm>
            <a:off x="10387584" y="6273821"/>
            <a:ext cx="1097280" cy="440180"/>
          </a:xfrm>
          <a:prstGeom prst="rect">
            <a:avLst/>
          </a:prstGeom>
          <a:solidFill>
            <a:srgbClr val="40404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hu-HU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16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7A050A33-9ADD-4011-8A9B-ABC1CE3B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31387"/>
          <a:stretch/>
        </p:blipFill>
        <p:spPr bwMode="auto">
          <a:xfrm>
            <a:off x="6911206" y="143999"/>
            <a:ext cx="4995883" cy="6651821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54E329E-160E-40FB-961C-90FCDE334629}"/>
              </a:ext>
            </a:extLst>
          </p:cNvPr>
          <p:cNvSpPr txBox="1"/>
          <p:nvPr/>
        </p:nvSpPr>
        <p:spPr>
          <a:xfrm>
            <a:off x="145283" y="1094130"/>
            <a:ext cx="6626297" cy="4147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„megtisztítja a ti lelkiismereteteket a holt cselekedetektől, hogy szolgáljatok az élő Istennek”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Zsid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9,14</a:t>
            </a:r>
            <a:endParaRPr lang="hu-H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Absztrakt sokszög-architektúra" title="Absztrakt sokszög-architektúra">
            <a:extLst>
              <a:ext uri="{FF2B5EF4-FFF2-40B4-BE49-F238E27FC236}">
                <a16:creationId xmlns:a16="http://schemas.microsoft.com/office/drawing/2014/main" id="{DA7943F9-B739-42DB-8439-2892A8140F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2" name="Cím 11">
            <a:extLst>
              <a:ext uri="{FF2B5EF4-FFF2-40B4-BE49-F238E27FC236}">
                <a16:creationId xmlns:a16="http://schemas.microsoft.com/office/drawing/2014/main" id="{BB675482-18BA-4F82-9AC2-FB87FF49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583" y="144000"/>
            <a:ext cx="5275131" cy="6651821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EE1AB2B2-EE03-4F7C-A0F1-B5726FB2F7DB}"/>
              </a:ext>
            </a:extLst>
          </p:cNvPr>
          <p:cNvSpPr/>
          <p:nvPr/>
        </p:nvSpPr>
        <p:spPr>
          <a:xfrm>
            <a:off x="10387584" y="6273821"/>
            <a:ext cx="1097280" cy="440180"/>
          </a:xfrm>
          <a:prstGeom prst="rect">
            <a:avLst/>
          </a:prstGeom>
          <a:solidFill>
            <a:srgbClr val="404040"/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hu-HU" sz="4500">
              <a:solidFill>
                <a:schemeClr val="bg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16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7A050A33-9ADD-4011-8A9B-ABC1CE3B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31387"/>
          <a:stretch/>
        </p:blipFill>
        <p:spPr bwMode="auto">
          <a:xfrm>
            <a:off x="6911206" y="143999"/>
            <a:ext cx="4995883" cy="6651821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54E329E-160E-40FB-961C-90FCDE334629}"/>
              </a:ext>
            </a:extLst>
          </p:cNvPr>
          <p:cNvSpPr txBox="1"/>
          <p:nvPr/>
        </p:nvSpPr>
        <p:spPr>
          <a:xfrm>
            <a:off x="145283" y="0"/>
            <a:ext cx="6626297" cy="6241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„a szentélybe való bemenetelre a Jézus vére által, azon az úton, a melyet ő szentelt </a:t>
            </a:r>
            <a:r>
              <a:rPr lang="hu-HU" sz="3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nékünk</a:t>
            </a:r>
            <a:r>
              <a:rPr lang="hu-HU" sz="3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új és élő út gyanánt, a kárpit, azaz az ő teste által, és lévén nagy papunk az Isten háza felett: Járuljunk hozzá igaz szívvel, hitnek teljességével, mint a kiknek </a:t>
            </a:r>
            <a:r>
              <a:rPr lang="hu-HU" sz="3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szívök</a:t>
            </a:r>
            <a:r>
              <a:rPr lang="hu-HU" sz="3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tiszta a gonosz lelkiismerettől”</a:t>
            </a:r>
            <a:r>
              <a:rPr lang="hu-HU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u-HU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Zsid</a:t>
            </a:r>
            <a:r>
              <a:rPr lang="hu-HU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10,19-22. </a:t>
            </a:r>
            <a:endParaRPr lang="hu-HU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EFE3EA42-2FB9-4846-BB10-CDF3E1BB04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hu-H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Krisztus által bizalommal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hu-H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léphetünk be a „függöny mögé”</a:t>
            </a:r>
            <a:endParaRPr lang="hu-H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9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2064C296-3A98-4474-A298-C03D48D1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30" y="2731008"/>
            <a:ext cx="7479140" cy="446836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645013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00" y="146383"/>
            <a:ext cx="11905200" cy="6565233"/>
          </a:xfrm>
        </p:spPr>
        <p:txBody>
          <a:bodyPr rtlCol="0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u-HU" sz="37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amint elrendeltetett, hogy az emberek egyszer meghaljanak, azután pedig ítélet következik, </a:t>
            </a:r>
            <a:r>
              <a:rPr lang="hu-HU" sz="37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úgy Krisztus is egyszer áldoztatott fel, hogy sokak bűnét elvegye; másodszor majd a bűn hordozása nélkül fog megjelenni azoknak, akik várják őt üdvösségükre.” </a:t>
            </a:r>
            <a:b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3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</a:t>
            </a:r>
            <a:r>
              <a:rPr lang="hu-HU" sz="3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Zsid</a:t>
            </a:r>
            <a:r>
              <a:rPr lang="hu-HU" sz="3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9,24-28</a:t>
            </a:r>
            <a:endParaRPr lang="hu-HU" sz="3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EFE3EA42-2FB9-4846-BB10-CDF3E1BB04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endParaRPr lang="hu-H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9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2064C296-3A98-4474-A298-C03D48D1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7866"/>
            <a:ext cx="6364224" cy="380226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1270000"/>
          </a:effec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DD745DC-543B-4884-B647-E509348765E0}"/>
              </a:ext>
            </a:extLst>
          </p:cNvPr>
          <p:cNvSpPr txBox="1"/>
          <p:nvPr/>
        </p:nvSpPr>
        <p:spPr>
          <a:xfrm>
            <a:off x="6096000" y="344479"/>
            <a:ext cx="60960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28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benne lakik az istenség egész teljessége testileg…” </a:t>
            </a:r>
            <a:r>
              <a:rPr lang="hu-H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</a:t>
            </a:r>
            <a:r>
              <a:rPr lang="hu-H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2,9</a:t>
            </a:r>
            <a:endParaRPr lang="hu-H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2694E90-FD2F-4422-B218-2732FA3A36B9}"/>
              </a:ext>
            </a:extLst>
          </p:cNvPr>
          <p:cNvSpPr txBox="1"/>
          <p:nvPr/>
        </p:nvSpPr>
        <p:spPr>
          <a:xfrm>
            <a:off x="6096000" y="2242339"/>
            <a:ext cx="60960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„Az Ige testté lett, és lakozott miközöttünk.” </a:t>
            </a:r>
            <a:r>
              <a:rPr lang="hu-H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hu-H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1,14</a:t>
            </a:r>
            <a:endParaRPr lang="hu-H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8FA2F07-3E64-4500-A0CF-B114B9796137}"/>
              </a:ext>
            </a:extLst>
          </p:cNvPr>
          <p:cNvSpPr txBox="1"/>
          <p:nvPr/>
        </p:nvSpPr>
        <p:spPr>
          <a:xfrm>
            <a:off x="6096000" y="4140199"/>
            <a:ext cx="60960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</a:pPr>
            <a:r>
              <a:rPr lang="hu-H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„Aki engem lát, látja az Atyát.” </a:t>
            </a:r>
          </a:p>
          <a:p>
            <a:pPr indent="449580" algn="ctr">
              <a:lnSpc>
                <a:spcPct val="150000"/>
              </a:lnSpc>
            </a:pPr>
            <a:r>
              <a:rPr lang="hu-HU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hu-H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14,9</a:t>
            </a:r>
          </a:p>
        </p:txBody>
      </p:sp>
    </p:spTree>
    <p:extLst>
      <p:ext uri="{BB962C8B-B14F-4D97-AF65-F5344CB8AC3E}">
        <p14:creationId xmlns:p14="http://schemas.microsoft.com/office/powerpoint/2010/main" val="29428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EFE3EA42-2FB9-4846-BB10-CDF3E1BB04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endParaRPr lang="hu-H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9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2064C296-3A98-4474-A298-C03D48D1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7866"/>
            <a:ext cx="6364224" cy="380226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1270000"/>
          </a:effec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DD745DC-543B-4884-B647-E509348765E0}"/>
              </a:ext>
            </a:extLst>
          </p:cNvPr>
          <p:cNvSpPr txBox="1"/>
          <p:nvPr/>
        </p:nvSpPr>
        <p:spPr>
          <a:xfrm>
            <a:off x="6096000" y="1765243"/>
            <a:ext cx="6096000" cy="332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36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egy az Isten, egy a közbenjáró is Isten és emberek között, az ember Krisztus Jézus” 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Tim 2,5</a:t>
            </a:r>
            <a:endParaRPr lang="hu-H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EFE3EA42-2FB9-4846-BB10-CDF3E1BB04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endParaRPr lang="hu-H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9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2064C296-3A98-4474-A298-C03D48D1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7866"/>
            <a:ext cx="6364224" cy="380226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1270000"/>
          </a:effec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DD745DC-543B-4884-B647-E509348765E0}"/>
              </a:ext>
            </a:extLst>
          </p:cNvPr>
          <p:cNvSpPr txBox="1"/>
          <p:nvPr/>
        </p:nvSpPr>
        <p:spPr>
          <a:xfrm>
            <a:off x="6096000" y="285447"/>
            <a:ext cx="6096000" cy="6287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Isten ugyanis Krisztusban megbékéltette a világot önmagával, úgyhogy nem tulajdonította nekik vétkeiket […] </a:t>
            </a:r>
            <a:r>
              <a:rPr lang="hu-HU" sz="3400" b="1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21</a:t>
            </a:r>
            <a:r>
              <a:rPr lang="hu-HU" sz="3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Mert azt, aki nem ismert bűnt, bűnné tette értünk, hogy mi Isten igazsága legyünk őbenne.”</a:t>
            </a:r>
            <a:r>
              <a:rPr lang="hu-HU" sz="3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II Kor 5,19.21</a:t>
            </a:r>
            <a:endParaRPr lang="hu-HU" sz="3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EFE3EA42-2FB9-4846-BB10-CDF3E1BB04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72000" tIns="180000" rIns="180000" bIns="0" rtlCol="0" anchor="t">
            <a:no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endParaRPr lang="hu-H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9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2064C296-3A98-4474-A298-C03D48D1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04" y="17470"/>
            <a:ext cx="7632192" cy="455980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1270000"/>
          </a:effec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DD745DC-543B-4884-B647-E509348765E0}"/>
              </a:ext>
            </a:extLst>
          </p:cNvPr>
          <p:cNvSpPr txBox="1"/>
          <p:nvPr/>
        </p:nvSpPr>
        <p:spPr>
          <a:xfrm>
            <a:off x="0" y="4231606"/>
            <a:ext cx="12192000" cy="2624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Isten mutatott be értünk áldozatot, mert Ő hatalmas áldozatot hozott értünk azzal, hogy </a:t>
            </a: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„egyszülött Fiát küldte a világba,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hogy éljünk Őáltala!” 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 </a:t>
            </a:r>
            <a:r>
              <a:rPr lang="hu-HU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Jn</a:t>
            </a:r>
            <a:r>
              <a:rPr lang="hu-H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4,9	</a:t>
            </a:r>
            <a:endParaRPr lang="hu-HU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22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helyőrzője 8" descr="Középről induló egyetlen tűzijáték" title="Középről induló egyetlen tűzijáték">
            <a:extLst>
              <a:ext uri="{FF2B5EF4-FFF2-40B4-BE49-F238E27FC236}">
                <a16:creationId xmlns:a16="http://schemas.microsoft.com/office/drawing/2014/main" id="{34930B1C-247A-4883-98E4-9A2A3441ED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6853" y="144000"/>
            <a:ext cx="11899494" cy="6543524"/>
          </a:xfrm>
        </p:spPr>
      </p:pic>
      <p:sp>
        <p:nvSpPr>
          <p:cNvPr id="4" name="Alcím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</p:spPr>
        <p:txBody>
          <a:bodyPr rtlCol="0"/>
          <a:lstStyle/>
          <a:p>
            <a:pPr rtl="0"/>
            <a:r>
              <a:rPr lang="hu-HU" noProof="1"/>
              <a:t>Lorem ipsum dolor sit amet, consectetur adipiscing elit.</a:t>
            </a:r>
          </a:p>
        </p:txBody>
      </p:sp>
      <p:pic>
        <p:nvPicPr>
          <p:cNvPr id="1026" name="Picture 2" descr="Jézus halála orvosi szemmel – 777">
            <a:extLst>
              <a:ext uri="{FF2B5EF4-FFF2-40B4-BE49-F238E27FC236}">
                <a16:creationId xmlns:a16="http://schemas.microsoft.com/office/drawing/2014/main" id="{58575CC9-986B-494A-8798-66EDC605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742950"/>
            <a:ext cx="10287000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00" y="146384"/>
            <a:ext cx="11905200" cy="1395978"/>
          </a:xfrm>
        </p:spPr>
        <p:txBody>
          <a:bodyPr rtlCol="0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6600" b="1" spc="3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 vagy?</a:t>
            </a:r>
            <a:endParaRPr lang="hu-HU" sz="6600" spc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A BŰNBEESÉS | A KÖNYVEK KÖNYVE | Kézikönyvtár">
            <a:extLst>
              <a:ext uri="{FF2B5EF4-FFF2-40B4-BE49-F238E27FC236}">
                <a16:creationId xmlns:a16="http://schemas.microsoft.com/office/drawing/2014/main" id="{C9BF8C89-312B-4AA8-84FA-F5FC5BE21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87" y="1661162"/>
            <a:ext cx="5819060" cy="4931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00" y="146383"/>
            <a:ext cx="11905200" cy="1616315"/>
          </a:xfrm>
        </p:spPr>
        <p:txBody>
          <a:bodyPr rtlCol="0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hu-HU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15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Ellenségeskedést támasztok </a:t>
            </a:r>
            <a:r>
              <a:rPr lang="hu-HU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közted</a:t>
            </a:r>
            <a:r>
              <a:rPr lang="hu-H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és az asszony közt, </a:t>
            </a:r>
            <a:br>
              <a:rPr lang="hu-H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te utódod és az ő utódja közt…” </a:t>
            </a:r>
            <a:r>
              <a:rPr lang="hu-H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hu-H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u-H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Móz</a:t>
            </a:r>
            <a:r>
              <a:rPr lang="hu-H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3,15</a:t>
            </a:r>
            <a:endParaRPr lang="hu-HU" sz="9600" spc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át, ezt is megértük – A kereszt, ami sértő – MINDEN SZÓ.hu">
            <a:extLst>
              <a:ext uri="{FF2B5EF4-FFF2-40B4-BE49-F238E27FC236}">
                <a16:creationId xmlns:a16="http://schemas.microsoft.com/office/drawing/2014/main" id="{13F06C8D-CB8E-472B-AB45-D86C7DBC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90" y="2256209"/>
            <a:ext cx="6917419" cy="4132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7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816864"/>
          </a:xfrm>
        </p:spPr>
        <p:txBody>
          <a:bodyPr rtlCol="0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„És készítsenek </a:t>
            </a:r>
            <a:r>
              <a:rPr lang="hu-HU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nékem</a:t>
            </a: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szent hajlékot, hogy ő közöttök lakozzam” 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 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Móz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25,8</a:t>
            </a:r>
            <a:endParaRPr lang="hu-HU" sz="2800" spc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pic>
        <p:nvPicPr>
          <p:cNvPr id="2" name="de2de098a8ded9f9278912e55fad93e504bf7">
            <a:hlinkClick r:id="" action="ppaction://media"/>
            <a:extLst>
              <a:ext uri="{FF2B5EF4-FFF2-40B4-BE49-F238E27FC236}">
                <a16:creationId xmlns:a16="http://schemas.microsoft.com/office/drawing/2014/main" id="{E7499880-310D-4019-833F-B570870F59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80" end="1888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816864"/>
          </a:xfrm>
        </p:spPr>
        <p:txBody>
          <a:bodyPr rtlCol="0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„És készítsenek </a:t>
            </a:r>
            <a:r>
              <a:rPr lang="hu-HU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nékem</a:t>
            </a: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szent hajlékot, hogy ő közöttök lakozzam” 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 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Móz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25,8</a:t>
            </a:r>
            <a:endParaRPr lang="hu-HU" sz="2800" spc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1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E45A4BA-CF28-4AC2-85D5-3941075D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75" y="276224"/>
            <a:ext cx="9077325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5101" y="2620841"/>
            <a:ext cx="1923499" cy="1616315"/>
          </a:xfrm>
          <a:effectLst>
            <a:softEdge rad="114300"/>
          </a:effectLst>
        </p:spPr>
        <p:txBody>
          <a:bodyPr rtlCol="0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Szent sátor</a:t>
            </a:r>
            <a:endParaRPr lang="hu-HU" sz="3200" spc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E51E7E9-52A2-40FE-B968-66744D4C4B99}"/>
              </a:ext>
            </a:extLst>
          </p:cNvPr>
          <p:cNvSpPr txBox="1"/>
          <p:nvPr/>
        </p:nvSpPr>
        <p:spPr>
          <a:xfrm>
            <a:off x="142800" y="268302"/>
            <a:ext cx="2826675" cy="1339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„Keleti kapu”</a:t>
            </a:r>
            <a:r>
              <a:rPr lang="hu-HU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br>
              <a:rPr lang="hu-HU" sz="20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„Én vagyok az ajtó”</a:t>
            </a:r>
            <a:r>
              <a:rPr lang="hu-H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Jn</a:t>
            </a:r>
            <a:r>
              <a:rPr lang="hu-H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10, 7</a:t>
            </a:r>
            <a:endParaRPr lang="hu-HU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394025D-2F98-438E-9140-09B687177F94}"/>
              </a:ext>
            </a:extLst>
          </p:cNvPr>
          <p:cNvSpPr txBox="1"/>
          <p:nvPr/>
        </p:nvSpPr>
        <p:spPr>
          <a:xfrm>
            <a:off x="142800" y="1607964"/>
            <a:ext cx="2826675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hu-H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„Udvar”</a:t>
            </a:r>
            <a:endParaRPr lang="hu-H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Szentek közössége</a:t>
            </a:r>
            <a:endParaRPr lang="hu-H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6FAEF8D-B2FA-4610-A7BB-8F4B8A35E5F9}"/>
              </a:ext>
            </a:extLst>
          </p:cNvPr>
          <p:cNvSpPr txBox="1"/>
          <p:nvPr/>
        </p:nvSpPr>
        <p:spPr>
          <a:xfrm>
            <a:off x="142800" y="2402285"/>
            <a:ext cx="2826675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hu-H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„Mosdómedence”</a:t>
            </a:r>
            <a:endParaRPr lang="hu-H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u-H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Megbocsátás – szentség Jézus tisztára mos vére által</a:t>
            </a:r>
            <a:endParaRPr lang="hu-H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71390B2-5578-4912-9EAC-64D6EEAD57BE}"/>
              </a:ext>
            </a:extLst>
          </p:cNvPr>
          <p:cNvSpPr txBox="1"/>
          <p:nvPr/>
        </p:nvSpPr>
        <p:spPr>
          <a:xfrm>
            <a:off x="142800" y="4341277"/>
            <a:ext cx="2826675" cy="18945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„Vörösre festett kosbőr”</a:t>
            </a:r>
            <a:endParaRPr lang="hu-H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Helyettes áldozat</a:t>
            </a: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Engesztelő vér</a:t>
            </a:r>
          </a:p>
        </p:txBody>
      </p:sp>
    </p:spTree>
    <p:extLst>
      <p:ext uri="{BB962C8B-B14F-4D97-AF65-F5344CB8AC3E}">
        <p14:creationId xmlns:p14="http://schemas.microsoft.com/office/powerpoint/2010/main" val="235933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helyőrzője 7" descr="Fekete faerezet" title="Fekete faerezet">
            <a:extLst>
              <a:ext uri="{FF2B5EF4-FFF2-40B4-BE49-F238E27FC236}">
                <a16:creationId xmlns:a16="http://schemas.microsoft.com/office/drawing/2014/main" id="{1DFA8E42-E4CC-4EE9-BE99-2FFA2EC79C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46383"/>
            <a:ext cx="11905200" cy="6565233"/>
          </a:xfr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E45A4BA-CF28-4AC2-85D5-3941075D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75" y="276224"/>
            <a:ext cx="9077325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25101" y="2620841"/>
            <a:ext cx="1923499" cy="1616315"/>
          </a:xfrm>
          <a:effectLst>
            <a:softEdge rad="114300"/>
          </a:effectLst>
        </p:spPr>
        <p:txBody>
          <a:bodyPr rtlCol="0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u-H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Szent sátor</a:t>
            </a:r>
            <a:endParaRPr lang="hu-HU" sz="3200" spc="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E51E7E9-52A2-40FE-B968-66744D4C4B99}"/>
              </a:ext>
            </a:extLst>
          </p:cNvPr>
          <p:cNvSpPr txBox="1"/>
          <p:nvPr/>
        </p:nvSpPr>
        <p:spPr>
          <a:xfrm>
            <a:off x="142800" y="280494"/>
            <a:ext cx="2826675" cy="169790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hu-HU" sz="2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„Fehér kecskeszőr takaró”</a:t>
            </a:r>
            <a:endParaRPr lang="hu-HU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hu-H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Tiszta, bűntelen, aki bűnné lett értünk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394025D-2F98-438E-9140-09B687177F94}"/>
              </a:ext>
            </a:extLst>
          </p:cNvPr>
          <p:cNvSpPr txBox="1"/>
          <p:nvPr/>
        </p:nvSpPr>
        <p:spPr>
          <a:xfrm>
            <a:off x="143400" y="1978395"/>
            <a:ext cx="2826675" cy="36061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hu-H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„Kárpit”</a:t>
            </a:r>
            <a:endParaRPr lang="hu-H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hu-H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„Mivel pedig, atyámfiai, teljes bizalmunk van a szentélybe való bemenetelhez Jézus Krisztus vére által, azon az új és élő úton, amelyet ő nyitott meg előttünk a kárpit, vagyis az ő teste által”</a:t>
            </a:r>
            <a:r>
              <a:rPr lang="hu-H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Zsid</a:t>
            </a:r>
            <a:r>
              <a:rPr lang="hu-H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10,19-20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6FAEF8D-B2FA-4610-A7BB-8F4B8A35E5F9}"/>
              </a:ext>
            </a:extLst>
          </p:cNvPr>
          <p:cNvSpPr txBox="1"/>
          <p:nvPr/>
        </p:nvSpPr>
        <p:spPr>
          <a:xfrm>
            <a:off x="142800" y="5584510"/>
            <a:ext cx="2826675" cy="95923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hu-H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„Frigyláda”</a:t>
            </a:r>
            <a:endParaRPr lang="hu-H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Isten jelenlétében</a:t>
            </a:r>
          </a:p>
        </p:txBody>
      </p:sp>
    </p:spTree>
    <p:extLst>
      <p:ext uri="{BB962C8B-B14F-4D97-AF65-F5344CB8AC3E}">
        <p14:creationId xmlns:p14="http://schemas.microsoft.com/office/powerpoint/2010/main" val="11285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Custom 131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56AFF"/>
      </a:accent1>
      <a:accent2>
        <a:srgbClr val="FF391E"/>
      </a:accent2>
      <a:accent3>
        <a:srgbClr val="A1CC18"/>
      </a:accent3>
      <a:accent4>
        <a:srgbClr val="FFC000"/>
      </a:accent4>
      <a:accent5>
        <a:srgbClr val="1554B2"/>
      </a:accent5>
      <a:accent6>
        <a:srgbClr val="8BB20C"/>
      </a:accent6>
      <a:hlink>
        <a:srgbClr val="056AFF"/>
      </a:hlink>
      <a:folHlink>
        <a:srgbClr val="056AFF"/>
      </a:folHlink>
    </a:clrScheme>
    <a:fontScheme name="Custom 150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83186">
              <a:schemeClr val="tx1"/>
            </a:gs>
            <a:gs pos="0">
              <a:schemeClr val="accent1">
                <a:alpha val="50000"/>
              </a:schemeClr>
            </a:gs>
            <a:gs pos="46000">
              <a:schemeClr val="accent1">
                <a:lumMod val="50000"/>
                <a:alpha val="90000"/>
              </a:schemeClr>
            </a:gs>
          </a:gsLst>
          <a:lin ang="3600000" scaled="0"/>
        </a:gradFill>
      </a:spPr>
      <a:bodyPr vert="horz" lIns="72000" tIns="180000" rIns="180000" bIns="0" rtlCol="0" anchor="t">
        <a:noAutofit/>
      </a:bodyPr>
      <a:lstStyle>
        <a:defPPr algn="r">
          <a:lnSpc>
            <a:spcPts val="4700"/>
          </a:lnSpc>
          <a:spcBef>
            <a:spcPct val="0"/>
          </a:spcBef>
          <a:defRPr sz="4500">
            <a:solidFill>
              <a:schemeClr val="bg1"/>
            </a:solidFill>
            <a:latin typeface="Rockwell" panose="02060603020205020403" pitchFamily="18" charset="0"/>
            <a:ea typeface="+mj-ea"/>
            <a:cs typeface="+mj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_35909789_TF00564740" id="{12230FC0-A84F-41DD-838A-E3712E38F37D}" vid="{43AE05CB-3D2F-4B51-B658-EC6FCE224A03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35D37E-7F4E-4FAA-AEBF-D3016C5066C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54D3619-0FAE-444B-BDB2-2354531561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4B36EA-CF11-40D0-93CA-F9002F3EA3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Dark wood bemutató</Template>
  <TotalTime>235</TotalTime>
  <Words>875</Words>
  <Application>Microsoft Office PowerPoint</Application>
  <PresentationFormat>Szélesvásznú</PresentationFormat>
  <Paragraphs>67</Paragraphs>
  <Slides>23</Slides>
  <Notes>18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Roboto</vt:lpstr>
      <vt:lpstr>Rockwell</vt:lpstr>
      <vt:lpstr>Times New Roman</vt:lpstr>
      <vt:lpstr>Office-téma</vt:lpstr>
      <vt:lpstr>„24Mert nem emberkéz alkotta szentélybe, az igazi képmásába ment be Krisztus, hanem magába a mennybe, hogy most megjelenjen az Isten színe előtt értünk. 25Nem is azért ment be, hogy sokszor áldozza fel önmagát, ahogyan a főpap megy be évenként a szentélybe más vérével, 26mert akkor sokszor kellett volna szenvednie a világ kezdete óta. Most azonban egyszer jelent meg az idők végén, hogy áldozatával eltörölje a bűnt.</vt:lpstr>
      <vt:lpstr>27És amint elrendeltetett, hogy az emberek egyszer meghaljanak, azután pedig ítélet következik, 28úgy Krisztus is egyszer áldoztatott fel, hogy sokak bűnét elvegye; másodszor majd a bűn hordozása nélkül fog megjelenni azoknak, akik várják őt üdvösségükre.”            Zsid 9,24-28</vt:lpstr>
      <vt:lpstr>PowerPoint-bemutató</vt:lpstr>
      <vt:lpstr>Hol vagy?</vt:lpstr>
      <vt:lpstr>„15Ellenségeskedést támasztok közted és az asszony közt,  a te utódod és az ő utódja közt…” I Móz 3,15</vt:lpstr>
      <vt:lpstr>„És készítsenek nékem szent hajlékot, hogy ő közöttök lakozzam” II Móz 25,8</vt:lpstr>
      <vt:lpstr>„És készítsenek nékem szent hajlékot, hogy ő közöttök lakozzam” II Móz 25,8</vt:lpstr>
      <vt:lpstr>Szent sátor</vt:lpstr>
      <vt:lpstr>Szent sátor</vt:lpstr>
      <vt:lpstr>PowerPoint-bemutató</vt:lpstr>
      <vt:lpstr>PowerPoint-bemutató</vt:lpstr>
      <vt:lpstr>„1Az első szövetségnek is volt tehát istentiszteleti rendje és földi szent helye. 2Mert sátort építettek, melynek első részében volt a gyertyatartó meg az asztal és a szent kenyerek: azt nevezték szentélynek. 3A második kárpiton túl pedig volt egy sátor, amelyet szentek szentjének neveztek: 4ebben volt egy arany füstölőoltár és a szövetség ládája, minden oldalról arannyal borítva. A szövetségládában volt az aranyedény mannával tele és Áron kivirágzott vesszeje, meg a szövetség táblái, </vt:lpstr>
      <vt:lpstr>5fölötte pedig a dicsőség kerúbjai, amelyek beárnyékolták az engesztelés helyét. De ezekről most nem kell részletesen szólni. 6Miután ezeket így rendezték el: a sátor első részébe mindenkor bejárnak az istentiszteleti szolgálatot végző papok, 7a másodikba azonban csak évenként egyszer, és egyedül a főpap mehet be, azzal a vérrel, amelyet bemutat önmagáért és a nép tudatlanságból eredő vétkeiért. ” Zsid 9,1-7</vt:lpstr>
      <vt:lpstr>„Én vagyok az út, az igazság és az élet;  senki sem mehet az Atyához, csakis énáltalam.” Jn 14,6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„24Mert nem emberkéz alkotta szentélybe, az igazi képmásába ment be Krisztus, hanem magába a mennybe, hogy most megjelenjen az Isten színe előtt értünk. 25Nem is azért ment be, hogy sokszor áldozza fel önmagát, ahogyan a főpap megy be évenként a szentélybe más vérével, 26mert akkor sokszor kellett volna szenvednie a világ kezdete óta. Most azonban egyszer jelent meg az idők végén, hogy áldozatával eltörölje a bűnt.</dc:title>
  <dc:creator>Krisztián Zsarnai</dc:creator>
  <cp:lastModifiedBy>Krisztián Zsarnai</cp:lastModifiedBy>
  <cp:revision>9</cp:revision>
  <dcterms:created xsi:type="dcterms:W3CDTF">2022-04-15T03:02:08Z</dcterms:created>
  <dcterms:modified xsi:type="dcterms:W3CDTF">2022-04-15T18:26:48Z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