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</p:sldIdLst>
  <p:sldSz cx="12188825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159" d="100"/>
          <a:sy n="159" d="100"/>
        </p:scale>
        <p:origin x="306" y="17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2016.06.30.</a:t>
            </a:r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2016.06.30.</a:t>
            </a:r>
            <a:endParaRPr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Mintaszöveg szerkesztése</a:t>
            </a:r>
          </a:p>
          <a:p>
            <a:pPr lvl="1" rtl="0"/>
            <a:r>
              <a:t>Második szint</a:t>
            </a:r>
          </a:p>
          <a:p>
            <a:pPr lvl="2" rtl="0"/>
            <a:r>
              <a:t>Harmadik szint</a:t>
            </a:r>
          </a:p>
          <a:p>
            <a:pPr lvl="3" rtl="0"/>
            <a:r>
              <a:t>Negyedik szint</a:t>
            </a:r>
          </a:p>
          <a:p>
            <a:pPr lvl="4" rtl="0"/>
            <a:r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/>
              <a:t>Kattintson ide az alcím mintájának szerkesztéséhez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ív 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Téglalap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3" name="Kép helyőrzője 2" descr="Üres helyőrző kép hozzáadásához. Kattintson a helyőrzőre, és jelölje ki a hozzáadni kívánt képet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/>
              <a:t>Kép beszúrásához kattintson az ikonra</a:t>
            </a:r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2016.06.30.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2016.06.30.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2016.06.30.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2016.06.30.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rtlCol="0" anchor="b">
            <a:norm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rtlCol="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2016.06.30.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2016.06.30.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2016.06.30.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2016.06.30.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2016.06.30.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Téglalap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hu-HU"/>
              <a:t>Mintacím szerkesztése</a:t>
            </a:r>
            <a:endParaRPr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2016.06.30.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3" name="Téglalap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3" name="Kép helyőrzője 2" descr="Üres helyőrző kép hozzáadásához. Kattintson a helyőrzőre, és jelölje ki a hozzáadni kívánt képet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/>
              <a:t>Kép beszúrásához kattintson az ikonra</a:t>
            </a:r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r>
              <a:rPr lang="en-US"/>
              <a:t>2016.06.30.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100"/>
            </a:lvl1pPr>
          </a:lstStyle>
          <a:p>
            <a:pPr rtl="0"/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"/>
              <a:t>Mintaszöveg szerkesztése</a:t>
            </a:r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2016.06.30.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zentiras.hu/UF/Jn6" TargetMode="External"/><Relationship Id="rId2" Type="http://schemas.openxmlformats.org/officeDocument/2006/relationships/hyperlink" Target="http://szentiras.hu/UF/Jn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zentiras.hu/UF/Jn15" TargetMode="External"/><Relationship Id="rId5" Type="http://schemas.openxmlformats.org/officeDocument/2006/relationships/hyperlink" Target="http://szentiras.hu/UF/Jn10" TargetMode="External"/><Relationship Id="rId4" Type="http://schemas.openxmlformats.org/officeDocument/2006/relationships/hyperlink" Target="http://szentiras.hu/UF/Jn1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8">
            <a:extLst>
              <a:ext uri="{FF2B5EF4-FFF2-40B4-BE49-F238E27FC236}">
                <a16:creationId xmlns:a16="http://schemas.microsoft.com/office/drawing/2014/main" id="{3997EB65-6799-4660-BFF2-509B93710C28}"/>
              </a:ext>
            </a:extLst>
          </p:cNvPr>
          <p:cNvSpPr txBox="1"/>
          <p:nvPr/>
        </p:nvSpPr>
        <p:spPr>
          <a:xfrm>
            <a:off x="683" y="190549"/>
            <a:ext cx="12192000" cy="647690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u-H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2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12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katonai csapat, az ezredes és a zsidók templomszolgái ekkor elfogták Jézust és megkötözték. </a:t>
            </a:r>
            <a:r>
              <a:rPr lang="hu-HU" sz="2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13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Először </a:t>
            </a:r>
            <a:r>
              <a:rPr lang="hu-H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Annáshoz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vitték, ez ugyanis apósa volt </a:t>
            </a:r>
            <a:r>
              <a:rPr lang="hu-H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Kajafásnak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aki főpap volt abban az esztendőben. </a:t>
            </a:r>
            <a:r>
              <a:rPr lang="hu-HU" sz="2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14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Kajafás volt az, aki azt tanácsolta a zsidóknak, hogy jobb, ha egy ember hal meg a népért. </a:t>
            </a:r>
            <a:r>
              <a:rPr lang="hu-HU" sz="2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15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Simon Péter és egy másik tanítvány követte Jézust. Ez a tanítvány ismerőse volt a főpapnak, és bement Jézussal együtt a főpap palotájába; </a:t>
            </a:r>
            <a:r>
              <a:rPr lang="hu-HU" sz="2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Péter pedig kívül állt az ajtónál. Kiment tehát a másik tanítvány, a főpap ismerőse, szólt az ajtót őrző leánynak, és bevitte Pétert. </a:t>
            </a:r>
            <a:r>
              <a:rPr lang="hu-HU" sz="2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17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Az ajtót őrző szolgálóleány ekkor így szólt Péterhez: „Nem ennek az embernek a tanítványai közül való vagy te is?” De ő így felelt: „Nem vagyok.” ” </a:t>
            </a:r>
            <a:r>
              <a:rPr lang="hu-H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Jn</a:t>
            </a:r>
            <a:r>
              <a:rPr lang="hu-HU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18,12-17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8">
            <a:extLst>
              <a:ext uri="{FF2B5EF4-FFF2-40B4-BE49-F238E27FC236}">
                <a16:creationId xmlns:a16="http://schemas.microsoft.com/office/drawing/2014/main" id="{60383B0C-29C7-4F4C-A075-F272F636199E}"/>
              </a:ext>
            </a:extLst>
          </p:cNvPr>
          <p:cNvSpPr txBox="1"/>
          <p:nvPr/>
        </p:nvSpPr>
        <p:spPr>
          <a:xfrm>
            <a:off x="0" y="1771462"/>
            <a:ext cx="12192000" cy="9050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u-H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„Nem vagyok.”</a:t>
            </a:r>
            <a:endParaRPr lang="hu-HU" sz="368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8">
            <a:extLst>
              <a:ext uri="{FF2B5EF4-FFF2-40B4-BE49-F238E27FC236}">
                <a16:creationId xmlns:a16="http://schemas.microsoft.com/office/drawing/2014/main" id="{9FD0D5F4-574B-4E9C-B3A5-1A7721340894}"/>
              </a:ext>
            </a:extLst>
          </p:cNvPr>
          <p:cNvSpPr txBox="1"/>
          <p:nvPr/>
        </p:nvSpPr>
        <p:spPr>
          <a:xfrm>
            <a:off x="-10322" y="3728955"/>
            <a:ext cx="12192000" cy="16547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u-H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„Uram, kihez mehetnénk? </a:t>
            </a:r>
          </a:p>
          <a:p>
            <a:pPr algn="ctr">
              <a:lnSpc>
                <a:spcPct val="150000"/>
              </a:lnSpc>
            </a:pPr>
            <a:r>
              <a:rPr lang="hu-H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Örök életnek beszéde van te nálad.”</a:t>
            </a:r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Jn</a:t>
            </a:r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6,68</a:t>
            </a:r>
            <a:endParaRPr lang="hu-HU" sz="40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17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8">
            <a:extLst>
              <a:ext uri="{FF2B5EF4-FFF2-40B4-BE49-F238E27FC236}">
                <a16:creationId xmlns:a16="http://schemas.microsoft.com/office/drawing/2014/main" id="{60383B0C-29C7-4F4C-A075-F272F636199E}"/>
              </a:ext>
            </a:extLst>
          </p:cNvPr>
          <p:cNvSpPr txBox="1"/>
          <p:nvPr/>
        </p:nvSpPr>
        <p:spPr>
          <a:xfrm>
            <a:off x="0" y="10117"/>
            <a:ext cx="12192000" cy="51855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u-H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2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48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 </a:t>
            </a:r>
            <a:r>
              <a:rPr lang="hu-H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ekképen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hagyjuk őt, mindenki hinni fog ő benne: és eljőnek majd a rómaiak és elveszik tőlünk mind e helyet, mind e népet. </a:t>
            </a:r>
            <a:r>
              <a:rPr lang="hu-HU" sz="2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49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Egy pedig ő </a:t>
            </a:r>
            <a:r>
              <a:rPr lang="hu-H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közülök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Kajafás, a ki főpap </a:t>
            </a:r>
            <a:r>
              <a:rPr lang="hu-H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vala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abban az esztendőben, monda </a:t>
            </a:r>
            <a:r>
              <a:rPr lang="hu-H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nékik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Ti semmit sem tudtok. </a:t>
            </a:r>
            <a:r>
              <a:rPr lang="hu-HU" sz="2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50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Meg sem gondoljátok, hogy jobb </a:t>
            </a:r>
            <a:r>
              <a:rPr lang="hu-H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nékünk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hogy egy ember haljon meg a népért, és az egész nép el ne vesszen. </a:t>
            </a:r>
            <a:r>
              <a:rPr lang="hu-HU" sz="2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51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Ezt pedig nem magától mondta: hanem mivelhogy abban az esztendőben főpap </a:t>
            </a:r>
            <a:r>
              <a:rPr lang="hu-H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vala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jövendőt monda, hogy Jézus meg fog halni a népért; </a:t>
            </a:r>
            <a:r>
              <a:rPr lang="hu-HU" sz="28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52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És nemcsak a népért, hanem azért is, hogy az Istennek elszéledt gyermekeit egybegyűjtse.”</a:t>
            </a:r>
            <a:r>
              <a:rPr lang="hu-H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Jn</a:t>
            </a:r>
            <a:r>
              <a:rPr lang="hu-H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11,48-52</a:t>
            </a:r>
            <a:endParaRPr lang="hu-HU" sz="21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6024FBD0-50ED-4536-A412-A01F20D745B1}"/>
              </a:ext>
            </a:extLst>
          </p:cNvPr>
          <p:cNvSpPr txBox="1"/>
          <p:nvPr/>
        </p:nvSpPr>
        <p:spPr>
          <a:xfrm>
            <a:off x="1" y="5517232"/>
            <a:ext cx="121888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32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14</a:t>
            </a:r>
            <a:r>
              <a:rPr lang="hu-H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Kajafás volt az, aki azt tanácsolta a zsidóknak, hogy jobb, ha egy ember hal meg a népért.”</a:t>
            </a:r>
            <a:r>
              <a:rPr lang="hu-H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Jn</a:t>
            </a:r>
            <a:r>
              <a:rPr lang="hu-H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18,14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71568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8">
            <a:extLst>
              <a:ext uri="{FF2B5EF4-FFF2-40B4-BE49-F238E27FC236}">
                <a16:creationId xmlns:a16="http://schemas.microsoft.com/office/drawing/2014/main" id="{60383B0C-29C7-4F4C-A075-F272F636199E}"/>
              </a:ext>
            </a:extLst>
          </p:cNvPr>
          <p:cNvSpPr txBox="1"/>
          <p:nvPr/>
        </p:nvSpPr>
        <p:spPr>
          <a:xfrm>
            <a:off x="-3175" y="2348880"/>
            <a:ext cx="12192000" cy="14797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u-HU" sz="3200" b="1" dirty="0"/>
              <a:t>„kortársai közül ki törődött azzal, hogy amikor kiirtják a földön élők közül, népe vétke miatt éri a büntetés?!”</a:t>
            </a:r>
            <a:r>
              <a:rPr lang="hu-HU" sz="3200" dirty="0"/>
              <a:t> </a:t>
            </a:r>
            <a:r>
              <a:rPr lang="hu-HU" sz="3200" dirty="0" err="1"/>
              <a:t>Ézs</a:t>
            </a:r>
            <a:r>
              <a:rPr lang="hu-HU" sz="3200" dirty="0"/>
              <a:t> 53,8</a:t>
            </a:r>
            <a:endParaRPr lang="hu-HU" sz="40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1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8">
            <a:extLst>
              <a:ext uri="{FF2B5EF4-FFF2-40B4-BE49-F238E27FC236}">
                <a16:creationId xmlns:a16="http://schemas.microsoft.com/office/drawing/2014/main" id="{60383B0C-29C7-4F4C-A075-F272F636199E}"/>
              </a:ext>
            </a:extLst>
          </p:cNvPr>
          <p:cNvSpPr txBox="1"/>
          <p:nvPr/>
        </p:nvSpPr>
        <p:spPr>
          <a:xfrm>
            <a:off x="-3175" y="2348880"/>
            <a:ext cx="12192000" cy="16547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u-H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„Én nyilvánosan szóltam […] </a:t>
            </a:r>
          </a:p>
          <a:p>
            <a:pPr algn="ctr">
              <a:lnSpc>
                <a:spcPct val="150000"/>
              </a:lnSpc>
            </a:pPr>
            <a:r>
              <a:rPr lang="hu-H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titokban nem beszéltem semmit.</a:t>
            </a:r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”. </a:t>
            </a:r>
            <a:endParaRPr lang="hu-HU" sz="40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91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8">
            <a:extLst>
              <a:ext uri="{FF2B5EF4-FFF2-40B4-BE49-F238E27FC236}">
                <a16:creationId xmlns:a16="http://schemas.microsoft.com/office/drawing/2014/main" id="{60383B0C-29C7-4F4C-A075-F272F636199E}"/>
              </a:ext>
            </a:extLst>
          </p:cNvPr>
          <p:cNvSpPr txBox="1"/>
          <p:nvPr/>
        </p:nvSpPr>
        <p:spPr>
          <a:xfrm>
            <a:off x="-3175" y="2348880"/>
            <a:ext cx="12192000" cy="16547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u-H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„Jézus pedig ezt mondta neki: Én sem ítéllek el téged, menj el, és mostantól fogva többé ne vétkezz!”</a:t>
            </a:r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Jn</a:t>
            </a:r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8,11</a:t>
            </a:r>
            <a:endParaRPr lang="hu-HU" sz="40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5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8">
            <a:extLst>
              <a:ext uri="{FF2B5EF4-FFF2-40B4-BE49-F238E27FC236}">
                <a16:creationId xmlns:a16="http://schemas.microsoft.com/office/drawing/2014/main" id="{3997EB65-6799-4660-BFF2-509B93710C28}"/>
              </a:ext>
            </a:extLst>
          </p:cNvPr>
          <p:cNvSpPr txBox="1"/>
          <p:nvPr/>
        </p:nvSpPr>
        <p:spPr>
          <a:xfrm>
            <a:off x="-3175" y="-99392"/>
            <a:ext cx="12192000" cy="13985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u-H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Máté evangélista </a:t>
            </a:r>
          </a:p>
          <a:p>
            <a:pPr>
              <a:lnSpc>
                <a:spcPct val="150000"/>
              </a:lnSpc>
            </a:pPr>
            <a:r>
              <a:rPr lang="hu-H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Jézusra, a Főpapra, </a:t>
            </a:r>
            <a:r>
              <a:rPr lang="hu-H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Kajafásra</a:t>
            </a:r>
            <a:r>
              <a:rPr lang="hu-H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valamint a hamis tanúkra helyezi a hangsúlyt</a:t>
            </a:r>
            <a:endParaRPr lang="hu-HU" sz="4000" dirty="0"/>
          </a:p>
        </p:txBody>
      </p:sp>
      <p:sp>
        <p:nvSpPr>
          <p:cNvPr id="3" name="Szövegdoboz 8">
            <a:extLst>
              <a:ext uri="{FF2B5EF4-FFF2-40B4-BE49-F238E27FC236}">
                <a16:creationId xmlns:a16="http://schemas.microsoft.com/office/drawing/2014/main" id="{C162AE8E-2860-4970-BD3B-9CC955F39E2D}"/>
              </a:ext>
            </a:extLst>
          </p:cNvPr>
          <p:cNvSpPr txBox="1"/>
          <p:nvPr/>
        </p:nvSpPr>
        <p:spPr>
          <a:xfrm>
            <a:off x="-9662" y="1124744"/>
            <a:ext cx="12192000" cy="13985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u-H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Márk evangélista </a:t>
            </a:r>
          </a:p>
          <a:p>
            <a:pPr>
              <a:lnSpc>
                <a:spcPct val="150000"/>
              </a:lnSpc>
            </a:pPr>
            <a:r>
              <a:rPr lang="hu-H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Júdás szerepét helyezi előtérbe, de beszél Jézusról és a Főpapról is. </a:t>
            </a:r>
            <a:endParaRPr lang="hu-HU" sz="6000" dirty="0"/>
          </a:p>
        </p:txBody>
      </p:sp>
      <p:sp>
        <p:nvSpPr>
          <p:cNvPr id="4" name="Szövegdoboz 8">
            <a:extLst>
              <a:ext uri="{FF2B5EF4-FFF2-40B4-BE49-F238E27FC236}">
                <a16:creationId xmlns:a16="http://schemas.microsoft.com/office/drawing/2014/main" id="{D07CB41D-3D05-43A4-8F2A-FCBAE83DDFB0}"/>
              </a:ext>
            </a:extLst>
          </p:cNvPr>
          <p:cNvSpPr txBox="1"/>
          <p:nvPr/>
        </p:nvSpPr>
        <p:spPr>
          <a:xfrm>
            <a:off x="-9662" y="2348880"/>
            <a:ext cx="12192000" cy="13985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u-H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Lukács evangélista </a:t>
            </a:r>
          </a:p>
          <a:p>
            <a:pPr>
              <a:lnSpc>
                <a:spcPct val="150000"/>
              </a:lnSpc>
            </a:pPr>
            <a:r>
              <a:rPr lang="hu-H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Jézust és az eseményt állítja középpontba</a:t>
            </a:r>
            <a:endParaRPr lang="hu-HU" sz="8800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0D3A185F-2355-4FD7-B937-489024DDA261}"/>
              </a:ext>
            </a:extLst>
          </p:cNvPr>
          <p:cNvSpPr txBox="1"/>
          <p:nvPr/>
        </p:nvSpPr>
        <p:spPr>
          <a:xfrm>
            <a:off x="0" y="4005064"/>
            <a:ext cx="121823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A szinoptikus evangéliumok mindegyike külön számol be a </a:t>
            </a:r>
            <a:r>
              <a:rPr lang="hu-H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péteri tagadásról</a:t>
            </a:r>
            <a:endParaRPr lang="hu-HU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zövegdoboz 8">
            <a:extLst>
              <a:ext uri="{FF2B5EF4-FFF2-40B4-BE49-F238E27FC236}">
                <a16:creationId xmlns:a16="http://schemas.microsoft.com/office/drawing/2014/main" id="{6BCBCFD1-AA2F-4D74-BB71-42521C46F9A9}"/>
              </a:ext>
            </a:extLst>
          </p:cNvPr>
          <p:cNvSpPr txBox="1"/>
          <p:nvPr/>
        </p:nvSpPr>
        <p:spPr>
          <a:xfrm>
            <a:off x="-9662" y="4797152"/>
            <a:ext cx="12192000" cy="13985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u-H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János evangélista </a:t>
            </a:r>
          </a:p>
          <a:p>
            <a:pPr>
              <a:lnSpc>
                <a:spcPct val="150000"/>
              </a:lnSpc>
            </a:pPr>
            <a:r>
              <a:rPr lang="hu-H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János „összegyúrta” a kihallgatás eseményével</a:t>
            </a:r>
            <a:endParaRPr lang="hu-HU" sz="13800" dirty="0"/>
          </a:p>
        </p:txBody>
      </p:sp>
    </p:spTree>
    <p:extLst>
      <p:ext uri="{BB962C8B-B14F-4D97-AF65-F5344CB8AC3E}">
        <p14:creationId xmlns:p14="http://schemas.microsoft.com/office/powerpoint/2010/main" val="315162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8">
            <a:extLst>
              <a:ext uri="{FF2B5EF4-FFF2-40B4-BE49-F238E27FC236}">
                <a16:creationId xmlns:a16="http://schemas.microsoft.com/office/drawing/2014/main" id="{3997EB65-6799-4660-BFF2-509B93710C28}"/>
              </a:ext>
            </a:extLst>
          </p:cNvPr>
          <p:cNvSpPr txBox="1"/>
          <p:nvPr/>
        </p:nvSpPr>
        <p:spPr>
          <a:xfrm>
            <a:off x="683" y="190549"/>
            <a:ext cx="12192000" cy="1653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u-H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36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66</a:t>
            </a:r>
            <a:r>
              <a:rPr lang="hu-H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Ettől fogva tanítványai közül sokan visszavonultak, </a:t>
            </a:r>
          </a:p>
          <a:p>
            <a:pPr algn="ctr">
              <a:lnSpc>
                <a:spcPct val="150000"/>
              </a:lnSpc>
            </a:pPr>
            <a:r>
              <a:rPr lang="hu-H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és nem jártak vele többé.” </a:t>
            </a:r>
            <a:r>
              <a:rPr lang="hu-H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Jn</a:t>
            </a:r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6,66</a:t>
            </a:r>
            <a:endParaRPr lang="hu-HU" sz="4800" dirty="0"/>
          </a:p>
        </p:txBody>
      </p:sp>
      <p:sp>
        <p:nvSpPr>
          <p:cNvPr id="3" name="Szövegdoboz 8">
            <a:extLst>
              <a:ext uri="{FF2B5EF4-FFF2-40B4-BE49-F238E27FC236}">
                <a16:creationId xmlns:a16="http://schemas.microsoft.com/office/drawing/2014/main" id="{A30A0D7D-572B-48A8-A4AD-F3646A88D13C}"/>
              </a:ext>
            </a:extLst>
          </p:cNvPr>
          <p:cNvSpPr txBox="1"/>
          <p:nvPr/>
        </p:nvSpPr>
        <p:spPr>
          <a:xfrm>
            <a:off x="1480" y="2564904"/>
            <a:ext cx="12192000" cy="33150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u-H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„Vajon ti is el akartok menni?” </a:t>
            </a:r>
            <a:r>
              <a:rPr lang="hu-HU" sz="36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68</a:t>
            </a:r>
            <a:r>
              <a:rPr lang="hu-H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Simon Péter így felelt: „Uram, kihez mennénk? Örök élet beszéde van nálad. </a:t>
            </a:r>
            <a:r>
              <a:rPr lang="hu-HU" sz="36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69</a:t>
            </a:r>
            <a:r>
              <a:rPr lang="hu-H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És mi hisszük és tudjuk, hogy te vagy az Istennek Szentje.” </a:t>
            </a:r>
            <a:r>
              <a:rPr lang="hu-H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Jn</a:t>
            </a:r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6,67b-69</a:t>
            </a:r>
            <a:endParaRPr lang="hu-HU" sz="8000" dirty="0"/>
          </a:p>
        </p:txBody>
      </p:sp>
    </p:spTree>
    <p:extLst>
      <p:ext uri="{BB962C8B-B14F-4D97-AF65-F5344CB8AC3E}">
        <p14:creationId xmlns:p14="http://schemas.microsoft.com/office/powerpoint/2010/main" val="3642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8">
            <a:extLst>
              <a:ext uri="{FF2B5EF4-FFF2-40B4-BE49-F238E27FC236}">
                <a16:creationId xmlns:a16="http://schemas.microsoft.com/office/drawing/2014/main" id="{3997EB65-6799-4660-BFF2-509B93710C28}"/>
              </a:ext>
            </a:extLst>
          </p:cNvPr>
          <p:cNvSpPr txBox="1"/>
          <p:nvPr/>
        </p:nvSpPr>
        <p:spPr>
          <a:xfrm>
            <a:off x="0" y="1484784"/>
            <a:ext cx="12192000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Azért szeret engem az Atya, mert én odaadom az életemet…”</a:t>
            </a:r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17,17</a:t>
            </a:r>
            <a:endParaRPr lang="hu-H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83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8">
            <a:extLst>
              <a:ext uri="{FF2B5EF4-FFF2-40B4-BE49-F238E27FC236}">
                <a16:creationId xmlns:a16="http://schemas.microsoft.com/office/drawing/2014/main" id="{3997EB65-6799-4660-BFF2-509B93710C28}"/>
              </a:ext>
            </a:extLst>
          </p:cNvPr>
          <p:cNvSpPr txBox="1"/>
          <p:nvPr/>
        </p:nvSpPr>
        <p:spPr>
          <a:xfrm>
            <a:off x="0" y="692696"/>
            <a:ext cx="12192000" cy="49787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u-H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„Én vagyok a világ világossága”</a:t>
            </a:r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hu-HU" sz="3600" u="sng" dirty="0" err="1">
                <a:solidFill>
                  <a:srgbClr val="90B36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Jn</a:t>
            </a:r>
            <a:r>
              <a:rPr lang="hu-HU" sz="3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8,12</a:t>
            </a:r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); </a:t>
            </a:r>
          </a:p>
          <a:p>
            <a:pPr algn="ctr">
              <a:lnSpc>
                <a:spcPct val="150000"/>
              </a:lnSpc>
            </a:pPr>
            <a:r>
              <a:rPr lang="hu-H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„Én vagyok az életnek kenyere”</a:t>
            </a:r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hu-HU" sz="3600" u="sng" dirty="0" err="1">
                <a:solidFill>
                  <a:srgbClr val="90B36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Jn</a:t>
            </a:r>
            <a:r>
              <a:rPr lang="hu-HU" sz="3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6,35</a:t>
            </a:r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); </a:t>
            </a:r>
          </a:p>
          <a:p>
            <a:pPr algn="ctr">
              <a:lnSpc>
                <a:spcPct val="150000"/>
              </a:lnSpc>
            </a:pPr>
            <a:r>
              <a:rPr lang="hu-H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„Én vagyok az út, az igazság és az élet”</a:t>
            </a:r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hu-HU" sz="3600" u="sng" dirty="0" err="1">
                <a:solidFill>
                  <a:srgbClr val="90B36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Jn</a:t>
            </a:r>
            <a:r>
              <a:rPr lang="hu-HU" sz="3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14,6</a:t>
            </a:r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); </a:t>
            </a:r>
          </a:p>
          <a:p>
            <a:pPr algn="ctr">
              <a:lnSpc>
                <a:spcPct val="150000"/>
              </a:lnSpc>
            </a:pPr>
            <a:r>
              <a:rPr lang="hu-H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„Én vagyok a jó Pásztor”</a:t>
            </a:r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hu-HU" sz="3600" u="sng" dirty="0" err="1">
                <a:solidFill>
                  <a:srgbClr val="90B36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Jn</a:t>
            </a:r>
            <a:r>
              <a:rPr lang="hu-HU" sz="3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10,11</a:t>
            </a:r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); </a:t>
            </a:r>
          </a:p>
          <a:p>
            <a:pPr algn="ctr">
              <a:lnSpc>
                <a:spcPct val="150000"/>
              </a:lnSpc>
            </a:pPr>
            <a:r>
              <a:rPr lang="hu-H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„Én vagyok a szőlőtő”</a:t>
            </a:r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hu-HU" sz="3600" u="sng" dirty="0" err="1">
                <a:solidFill>
                  <a:srgbClr val="90B36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Jn</a:t>
            </a:r>
            <a:r>
              <a:rPr lang="hu-HU" sz="3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15,5</a:t>
            </a:r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); </a:t>
            </a:r>
          </a:p>
          <a:p>
            <a:pPr algn="ctr">
              <a:lnSpc>
                <a:spcPct val="150000"/>
              </a:lnSpc>
            </a:pPr>
            <a:r>
              <a:rPr lang="hu-H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„Én vagyok az ajtó”</a:t>
            </a:r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hu-HU" sz="3600" u="sng" dirty="0" err="1">
                <a:solidFill>
                  <a:srgbClr val="90B36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Jn</a:t>
            </a:r>
            <a:r>
              <a:rPr lang="hu-HU" sz="3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10,9</a:t>
            </a:r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endParaRPr lang="hu-HU" sz="19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8">
            <a:extLst>
              <a:ext uri="{FF2B5EF4-FFF2-40B4-BE49-F238E27FC236}">
                <a16:creationId xmlns:a16="http://schemas.microsoft.com/office/drawing/2014/main" id="{3997EB65-6799-4660-BFF2-509B93710C28}"/>
              </a:ext>
            </a:extLst>
          </p:cNvPr>
          <p:cNvSpPr txBox="1"/>
          <p:nvPr/>
        </p:nvSpPr>
        <p:spPr>
          <a:xfrm>
            <a:off x="0" y="3789040"/>
            <a:ext cx="12192000" cy="1653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„aki </a:t>
            </a:r>
            <a:r>
              <a:rPr lang="hu-H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Őhozzám</a:t>
            </a:r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jön, nem éhezik meg, és aki </a:t>
            </a:r>
            <a:r>
              <a:rPr lang="hu-H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Őbennem</a:t>
            </a:r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hisz, nem szomjazik meg soha.”</a:t>
            </a:r>
            <a:endParaRPr lang="hu-HU" sz="4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8">
            <a:extLst>
              <a:ext uri="{FF2B5EF4-FFF2-40B4-BE49-F238E27FC236}">
                <a16:creationId xmlns:a16="http://schemas.microsoft.com/office/drawing/2014/main" id="{60383B0C-29C7-4F4C-A075-F272F636199E}"/>
              </a:ext>
            </a:extLst>
          </p:cNvPr>
          <p:cNvSpPr txBox="1"/>
          <p:nvPr/>
        </p:nvSpPr>
        <p:spPr>
          <a:xfrm>
            <a:off x="0" y="615503"/>
            <a:ext cx="12192000" cy="24857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u-H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36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14</a:t>
            </a:r>
            <a:r>
              <a:rPr lang="hu-H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aki abból a vízből iszik, amelyet Ő ad neki, soha többé meg nem szomjazik, mert örök életre buzgó víz forrásává lesz Őbenne.”</a:t>
            </a:r>
            <a:endParaRPr lang="hu-HU" sz="19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37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8">
            <a:extLst>
              <a:ext uri="{FF2B5EF4-FFF2-40B4-BE49-F238E27FC236}">
                <a16:creationId xmlns:a16="http://schemas.microsoft.com/office/drawing/2014/main" id="{60383B0C-29C7-4F4C-A075-F272F636199E}"/>
              </a:ext>
            </a:extLst>
          </p:cNvPr>
          <p:cNvSpPr txBox="1"/>
          <p:nvPr/>
        </p:nvSpPr>
        <p:spPr>
          <a:xfrm>
            <a:off x="0" y="1771462"/>
            <a:ext cx="12192000" cy="33150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u-HU" sz="3600" b="1" dirty="0"/>
              <a:t>„</a:t>
            </a:r>
            <a:r>
              <a:rPr lang="hu-HU" sz="3600" b="1" baseline="30000" dirty="0"/>
              <a:t>3</a:t>
            </a:r>
            <a:r>
              <a:rPr lang="hu-HU" sz="3600" b="1" dirty="0"/>
              <a:t>Útközben azonban, amikor éppen Damaszkuszhoz közeledett, hirtelen mennyei fény villant fel körülötte, </a:t>
            </a:r>
            <a:r>
              <a:rPr lang="hu-HU" sz="3600" b="1" baseline="30000" dirty="0"/>
              <a:t>4</a:t>
            </a:r>
            <a:r>
              <a:rPr lang="hu-HU" sz="3600" b="1" dirty="0"/>
              <a:t>és amint a földre esett, hallotta, hogy egy hang így szólt hozzá:”</a:t>
            </a:r>
            <a:r>
              <a:rPr lang="hu-HU" sz="3600" dirty="0"/>
              <a:t> ApCsel 9, 3-4</a:t>
            </a:r>
            <a:endParaRPr lang="hu-HU" sz="4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2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8">
            <a:extLst>
              <a:ext uri="{FF2B5EF4-FFF2-40B4-BE49-F238E27FC236}">
                <a16:creationId xmlns:a16="http://schemas.microsoft.com/office/drawing/2014/main" id="{60383B0C-29C7-4F4C-A075-F272F636199E}"/>
              </a:ext>
            </a:extLst>
          </p:cNvPr>
          <p:cNvSpPr txBox="1"/>
          <p:nvPr/>
        </p:nvSpPr>
        <p:spPr>
          <a:xfrm>
            <a:off x="-15169" y="524134"/>
            <a:ext cx="6958508" cy="58097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u-HU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„bőrének egész felületén elviselhetetlen viszketést érzett, beleiben pedig szüntelen fájdalmakat. Lábai megdagadtak, bélgyulladása támadt, szeméremteste rothadni kezdett, és férgek nyüzsögtek benne”</a:t>
            </a:r>
            <a:endParaRPr lang="hu-HU" sz="123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6 tény a történelem egyik legnagyobb gazemberéről, Nagy Heródesről">
            <a:extLst>
              <a:ext uri="{FF2B5EF4-FFF2-40B4-BE49-F238E27FC236}">
                <a16:creationId xmlns:a16="http://schemas.microsoft.com/office/drawing/2014/main" id="{151F75C3-3784-4230-9DC5-F6D00E7F1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548" y="671173"/>
            <a:ext cx="3995019" cy="5515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1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8">
            <a:extLst>
              <a:ext uri="{FF2B5EF4-FFF2-40B4-BE49-F238E27FC236}">
                <a16:creationId xmlns:a16="http://schemas.microsoft.com/office/drawing/2014/main" id="{60383B0C-29C7-4F4C-A075-F272F636199E}"/>
              </a:ext>
            </a:extLst>
          </p:cNvPr>
          <p:cNvSpPr txBox="1"/>
          <p:nvPr/>
        </p:nvSpPr>
        <p:spPr>
          <a:xfrm>
            <a:off x="0" y="1771462"/>
            <a:ext cx="12192000" cy="331674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u-H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36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59</a:t>
            </a:r>
            <a:r>
              <a:rPr lang="hu-H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főpapok pedig az egész nagytanáccsal együtt igyekeztek hamis tanúvallomásra szert tenni Jézus ellen, hogy halálra adhassák, </a:t>
            </a:r>
            <a:r>
              <a:rPr lang="hu-HU" sz="36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60</a:t>
            </a:r>
            <a:r>
              <a:rPr lang="hu-H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 nem találtak, pedig sok hamis tanú állt elő.” </a:t>
            </a:r>
            <a:r>
              <a:rPr lang="hu-H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Mt</a:t>
            </a:r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26,59-60a</a:t>
            </a:r>
            <a:endParaRPr lang="hu-HU" sz="12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33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mintázat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115" id="{6D802E96-7B24-457C-A326-69AF839D4486}" vid="{C3FFE3C6-9A62-4BEA-9FE0-A8BC12B9BCCA}"/>
    </a:ext>
  </a:extLst>
</a:theme>
</file>

<file path=ppt/theme/theme2.xml><?xml version="1.0" encoding="utf-8"?>
<a:theme xmlns:a="http://schemas.openxmlformats.org/drawingml/2006/main" name="Office-téma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35E791-7449-4708-8DE9-182EC4D8A134}">
  <ds:schemaRefs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Famintázatú természeti bemutató (szélesvásznú)</Template>
  <TotalTime>21</TotalTime>
  <Words>701</Words>
  <Application>Microsoft Office PowerPoint</Application>
  <PresentationFormat>Egyéni</PresentationFormat>
  <Paragraphs>34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Arial</vt:lpstr>
      <vt:lpstr>Century</vt:lpstr>
      <vt:lpstr>Times New Roman</vt:lpstr>
      <vt:lpstr>Famintázat 16x9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Krisztián Zsarnai</dc:creator>
  <cp:lastModifiedBy>Krisztián Zsarnai</cp:lastModifiedBy>
  <cp:revision>3</cp:revision>
  <dcterms:created xsi:type="dcterms:W3CDTF">2022-04-11T15:05:39Z</dcterms:created>
  <dcterms:modified xsi:type="dcterms:W3CDTF">2023-01-19T14:17:46Z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