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59" r:id="rId7"/>
    <p:sldId id="265" r:id="rId8"/>
    <p:sldId id="264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561B"/>
    <a:srgbClr val="6065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DE25B5B-48AF-2B58-19AC-F01DD773B9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B061CE9-7050-1777-69E8-3DFFAFA9C9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1F50FC0-0F38-9F29-6DCE-8D86F8B0D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3F261-EC16-495A-B141-DE1368B6186D}" type="datetimeFigureOut">
              <a:rPr lang="hu-HU" smtClean="0"/>
              <a:t>2022. 11. 01.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4540CFF-93CA-B973-7237-37ECFA7CD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2A879E4-B5A7-D1C1-DE81-D7DBE23A5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6AE7-55FD-4D1C-BBC0-9DBA56CEBF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2734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1C01B86-D4BB-3CA7-67B8-B06887925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1ADDDDD4-29D3-84C4-E4C7-465037FBF6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CF22B8C-FF59-8AE9-6EBA-F82D77FB9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3F261-EC16-495A-B141-DE1368B6186D}" type="datetimeFigureOut">
              <a:rPr lang="hu-HU" smtClean="0"/>
              <a:t>2022. 11. 01.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607C222-0381-F0B3-2D40-FE01B8310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8E9E01C-3AAF-62D8-09AB-DF7914118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6AE7-55FD-4D1C-BBC0-9DBA56CEBF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1996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E1F1E308-0217-8CC2-39AD-D1C1D3E83D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265F92E4-B773-4D3B-103E-495065171A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8906F67-9862-7434-73EF-26E40C82A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3F261-EC16-495A-B141-DE1368B6186D}" type="datetimeFigureOut">
              <a:rPr lang="hu-HU" smtClean="0"/>
              <a:t>2022. 11. 01.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DA8B724-CBCE-D34E-9791-298971037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965C1B0-60AD-E1E9-534B-8A40E001E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6AE7-55FD-4D1C-BBC0-9DBA56CEBF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4289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B4F72D4-1BEC-C3C7-8DBB-B9C28F7D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7F103F4-1720-67FD-7AB8-DA7014317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C7CC4CD-21DD-5A80-2855-6887E2294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3F261-EC16-495A-B141-DE1368B6186D}" type="datetimeFigureOut">
              <a:rPr lang="hu-HU" smtClean="0"/>
              <a:t>2022. 11. 01.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447AFE7-FCAE-01AC-227C-39D7C45EA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3FE79F7-FA99-F92E-2C23-EECCCB978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6AE7-55FD-4D1C-BBC0-9DBA56CEBF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339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B98D1DC-289F-7A81-FF84-4961AC4DF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075A985-C30C-303E-E83A-69E0E8EDAC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D485F0E-2A19-267E-0F96-6EA8C2936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3F261-EC16-495A-B141-DE1368B6186D}" type="datetimeFigureOut">
              <a:rPr lang="hu-HU" smtClean="0"/>
              <a:t>2022. 11. 01.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3CBD26C-5E89-A2DD-E043-788AEE79A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6BB5AC7-0EDC-9EC0-3FFE-8E0DD18CA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6AE7-55FD-4D1C-BBC0-9DBA56CEBF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45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06885D3-1336-F68D-8A74-014F50534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B07AF99-2A8F-D850-C8C2-EFED9500E6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7843D972-749D-526A-6030-FE747E8F81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19A5AB68-CAEC-4572-48FC-74BD5EB13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3F261-EC16-495A-B141-DE1368B6186D}" type="datetimeFigureOut">
              <a:rPr lang="hu-HU" smtClean="0"/>
              <a:t>2022. 11. 01.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63AEDB19-5CA1-2879-FB67-C5286FC5B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7F0B0684-FE4C-E5B5-D257-69BFF03DD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6AE7-55FD-4D1C-BBC0-9DBA56CEBF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876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372101D-DF15-AF14-A519-FF8F84FF2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942CD8F-C0FD-AFF9-1F21-21ACB32E7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02C0DBEB-EFC3-A597-A2BF-A6857D010D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6F579DFE-4F7A-06EE-3921-61B2F63252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C8E7F072-4F6C-1BEE-9F99-E8FE066FE6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E3658E70-99D9-56BD-0DDB-1572CA9F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3F261-EC16-495A-B141-DE1368B6186D}" type="datetimeFigureOut">
              <a:rPr lang="hu-HU" smtClean="0"/>
              <a:t>2022. 11. 01.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51FB17E8-E4E7-7C0C-349D-BB3A72FBA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389CB492-854E-5E2E-9BB6-636150A87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6AE7-55FD-4D1C-BBC0-9DBA56CEBF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3198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9E4A269-3E3C-0FC9-0527-EA54CD007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6E71823B-80A1-DECF-B807-ADA9571ED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3F261-EC16-495A-B141-DE1368B6186D}" type="datetimeFigureOut">
              <a:rPr lang="hu-HU" smtClean="0"/>
              <a:t>2022. 11. 01.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0D0F6CC1-D10D-A219-F1E8-0E63A36F0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2E7AE483-7A79-F5EC-D198-1645A84DC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6AE7-55FD-4D1C-BBC0-9DBA56CEBF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3850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9BF67FF1-C42E-70B1-C538-5E567EB4D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3F261-EC16-495A-B141-DE1368B6186D}" type="datetimeFigureOut">
              <a:rPr lang="hu-HU" smtClean="0"/>
              <a:t>2022. 11. 01.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C14D4732-DC52-992D-4015-47BFEBF0B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4B20D56C-00CE-3399-2F97-653694A9D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6AE7-55FD-4D1C-BBC0-9DBA56CEBF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5391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F2CCA5E-EB90-B318-904D-6F246D154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2846A0A-6646-0B40-200D-737C58A4D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8AB96C67-72FF-EEC8-9106-7816BDBC8D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7DBA5B79-8D6F-5A54-7386-AC1EF61D3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3F261-EC16-495A-B141-DE1368B6186D}" type="datetimeFigureOut">
              <a:rPr lang="hu-HU" smtClean="0"/>
              <a:t>2022. 11. 01.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3C636A68-FC27-4B49-1850-F1B5933EC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23FDF1AC-A62D-F81C-33E6-8336D4D8D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6AE7-55FD-4D1C-BBC0-9DBA56CEBF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2766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F223E9D-3DEA-00AE-061F-867EE918C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8C44C7EE-E354-E4D3-74AD-6195A8B071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E4FC4CF-4FCA-88F7-3E93-FB6D033B58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F17ADDC6-38F3-24F0-8BF1-D32872B17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3F261-EC16-495A-B141-DE1368B6186D}" type="datetimeFigureOut">
              <a:rPr lang="hu-HU" smtClean="0"/>
              <a:t>2022. 11. 01.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2AC5CD7B-5105-6E01-3A7D-808C673A0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E25BE1E0-86E6-3453-B541-67EB8E439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66AE7-55FD-4D1C-BBC0-9DBA56CEBF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4851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0B7BEA02-BB4F-9750-59B8-B228D47AF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F39C9E89-8887-4F08-8B4E-6A729FFFBE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FE6A5F1-D904-136B-14B0-A4DD1F4508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3F261-EC16-495A-B141-DE1368B6186D}" type="datetimeFigureOut">
              <a:rPr lang="hu-HU" smtClean="0"/>
              <a:t>2022. 11. 01.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83ED496-8E6D-72FD-7B12-3E78D6732B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B550B29-3927-85CA-CA5D-410B191D7D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66AE7-55FD-4D1C-BBC0-9DBA56CEBFA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8988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3DD9CC2-5859-B708-AB6E-CE05E38C43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3577CE5-776D-F71D-B5B6-D1F1BE2098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Picture 10" descr="Képtalálatok a következőre: PPT background">
            <a:extLst>
              <a:ext uri="{FF2B5EF4-FFF2-40B4-BE49-F238E27FC236}">
                <a16:creationId xmlns:a16="http://schemas.microsoft.com/office/drawing/2014/main" id="{29961FAE-932E-B170-3A52-83AE889C44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68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églalap 4">
            <a:extLst>
              <a:ext uri="{FF2B5EF4-FFF2-40B4-BE49-F238E27FC236}">
                <a16:creationId xmlns:a16="http://schemas.microsoft.com/office/drawing/2014/main" id="{0A22701D-C47E-A3C5-84E0-C460787BD51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3000"/>
            </a:schemeClr>
          </a:solidFill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7526D6E6-2FE6-DBF7-336F-A6D3A7606799}"/>
              </a:ext>
            </a:extLst>
          </p:cNvPr>
          <p:cNvSpPr txBox="1"/>
          <p:nvPr/>
        </p:nvSpPr>
        <p:spPr>
          <a:xfrm>
            <a:off x="146303" y="599711"/>
            <a:ext cx="11899392" cy="58205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u-HU" sz="3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„</a:t>
            </a:r>
            <a:r>
              <a:rPr lang="hu-HU" sz="36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13</a:t>
            </a:r>
            <a:r>
              <a:rPr lang="hu-HU" sz="3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Mi pedig hálával tartozunk Istennek mindenkor értetek, testvéreim, akiket szeret az Úr, mert kiválasztott titeket Isten kezdettől fogva az üdvösségre, a Lélek megszentelő munkája és az igazságba vetett hit által. </a:t>
            </a:r>
            <a:r>
              <a:rPr lang="hu-HU" sz="36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14</a:t>
            </a:r>
            <a:r>
              <a:rPr lang="hu-HU" sz="3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Erre hívott el titeket a mi evangéliumunk által, hogy így részesüljetek a mi Urunk Jézus Krisztus dicsőségében. </a:t>
            </a:r>
            <a:r>
              <a:rPr lang="hu-HU" sz="36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15</a:t>
            </a:r>
            <a:r>
              <a:rPr lang="hu-HU" sz="3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Ezért tehát, testvéreim, álljatok szilárdan, </a:t>
            </a:r>
            <a:endParaRPr lang="hu-H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103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3DD9CC2-5859-B708-AB6E-CE05E38C43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3577CE5-776D-F71D-B5B6-D1F1BE2098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Picture 10" descr="Képtalálatok a következőre: PPT background">
            <a:extLst>
              <a:ext uri="{FF2B5EF4-FFF2-40B4-BE49-F238E27FC236}">
                <a16:creationId xmlns:a16="http://schemas.microsoft.com/office/drawing/2014/main" id="{29961FAE-932E-B170-3A52-83AE889C44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68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églalap 4">
            <a:extLst>
              <a:ext uri="{FF2B5EF4-FFF2-40B4-BE49-F238E27FC236}">
                <a16:creationId xmlns:a16="http://schemas.microsoft.com/office/drawing/2014/main" id="{0A22701D-C47E-A3C5-84E0-C460787BD51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3000"/>
            </a:schemeClr>
          </a:solidFill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026" name="Picture 2" descr="25 Beautiful Bible Verses about Grace">
            <a:extLst>
              <a:ext uri="{FF2B5EF4-FFF2-40B4-BE49-F238E27FC236}">
                <a16:creationId xmlns:a16="http://schemas.microsoft.com/office/drawing/2014/main" id="{EB35C67A-55A9-5BB9-5D27-3934CCFF8C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2913"/>
            <a:ext cx="11430000" cy="59721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églalap 6">
            <a:extLst>
              <a:ext uri="{FF2B5EF4-FFF2-40B4-BE49-F238E27FC236}">
                <a16:creationId xmlns:a16="http://schemas.microsoft.com/office/drawing/2014/main" id="{6ABEB19F-333B-C282-96F1-7CC4E486AB8C}"/>
              </a:ext>
            </a:extLst>
          </p:cNvPr>
          <p:cNvSpPr/>
          <p:nvPr/>
        </p:nvSpPr>
        <p:spPr>
          <a:xfrm>
            <a:off x="546960" y="487873"/>
            <a:ext cx="5714408" cy="1754327"/>
          </a:xfrm>
          <a:prstGeom prst="rect">
            <a:avLst/>
          </a:prstGeom>
          <a:solidFill>
            <a:srgbClr val="51561B">
              <a:alpha val="44000"/>
            </a:srgbClr>
          </a:solidFill>
          <a:ln>
            <a:noFill/>
          </a:ln>
          <a:effectLst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E5E72CB9-CEBC-3BD6-7158-7CEDBD442F52}"/>
              </a:ext>
            </a:extLst>
          </p:cNvPr>
          <p:cNvSpPr/>
          <p:nvPr/>
        </p:nvSpPr>
        <p:spPr>
          <a:xfrm>
            <a:off x="633983" y="520701"/>
            <a:ext cx="5540363" cy="1754326"/>
          </a:xfrm>
          <a:prstGeom prst="rect">
            <a:avLst/>
          </a:prstGeom>
          <a:noFill/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softEdge rad="127000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3600" b="1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Hogyan válhat személyessé</a:t>
            </a:r>
          </a:p>
          <a:p>
            <a:pPr algn="ctr"/>
            <a:r>
              <a:rPr lang="hu-HU" sz="3600" b="1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a benne megfogalmazott </a:t>
            </a:r>
          </a:p>
          <a:p>
            <a:pPr algn="ctr"/>
            <a:r>
              <a:rPr lang="hu-HU" sz="3600" b="1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üzenet?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79B91627-8834-0B34-FCEB-61319F492092}"/>
              </a:ext>
            </a:extLst>
          </p:cNvPr>
          <p:cNvSpPr/>
          <p:nvPr/>
        </p:nvSpPr>
        <p:spPr>
          <a:xfrm>
            <a:off x="4779264" y="2203749"/>
            <a:ext cx="6933608" cy="784555"/>
          </a:xfrm>
          <a:prstGeom prst="rect">
            <a:avLst/>
          </a:prstGeom>
          <a:solidFill>
            <a:srgbClr val="51561B">
              <a:alpha val="44000"/>
            </a:srgbClr>
          </a:solidFill>
          <a:ln>
            <a:noFill/>
          </a:ln>
          <a:effectLst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hu-H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Ebben a könyvben Isten </a:t>
            </a: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854F6C97-B91B-1DBF-C47A-5454883721DD}"/>
              </a:ext>
            </a:extLst>
          </p:cNvPr>
          <p:cNvSpPr/>
          <p:nvPr/>
        </p:nvSpPr>
        <p:spPr>
          <a:xfrm>
            <a:off x="4779264" y="2930636"/>
            <a:ext cx="6933608" cy="2982773"/>
          </a:xfrm>
          <a:prstGeom prst="rect">
            <a:avLst/>
          </a:prstGeom>
          <a:solidFill>
            <a:srgbClr val="51561B">
              <a:alpha val="44000"/>
            </a:srgbClr>
          </a:solidFill>
          <a:ln>
            <a:noFill/>
          </a:ln>
          <a:effectLst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hu-H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engem </a:t>
            </a:r>
            <a:r>
              <a:rPr lang="hu-H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keres</a:t>
            </a:r>
            <a:r>
              <a:rPr lang="hu-H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szenvedélyesen, </a:t>
            </a:r>
          </a:p>
          <a:p>
            <a:pPr>
              <a:lnSpc>
                <a:spcPct val="150000"/>
              </a:lnSpc>
            </a:pPr>
            <a:r>
              <a:rPr lang="hu-H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velem </a:t>
            </a:r>
            <a:r>
              <a:rPr lang="hu-H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szeretne</a:t>
            </a:r>
            <a:r>
              <a:rPr lang="hu-H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kapcsolatba kerülni, </a:t>
            </a:r>
            <a:r>
              <a:rPr lang="hu-H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hozzám</a:t>
            </a:r>
            <a:r>
              <a:rPr lang="hu-H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szeretne szólni, </a:t>
            </a:r>
          </a:p>
          <a:p>
            <a:pPr>
              <a:lnSpc>
                <a:spcPct val="150000"/>
              </a:lnSpc>
            </a:pPr>
            <a:r>
              <a:rPr lang="hu-H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velem</a:t>
            </a:r>
            <a:r>
              <a:rPr lang="hu-H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szeretne beszélgetni</a:t>
            </a:r>
            <a:endParaRPr lang="hu-H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1878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3DD9CC2-5859-B708-AB6E-CE05E38C43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3577CE5-776D-F71D-B5B6-D1F1BE2098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Picture 10" descr="Képtalálatok a következőre: PPT background">
            <a:extLst>
              <a:ext uri="{FF2B5EF4-FFF2-40B4-BE49-F238E27FC236}">
                <a16:creationId xmlns:a16="http://schemas.microsoft.com/office/drawing/2014/main" id="{29961FAE-932E-B170-3A52-83AE889C44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68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églalap 4">
            <a:extLst>
              <a:ext uri="{FF2B5EF4-FFF2-40B4-BE49-F238E27FC236}">
                <a16:creationId xmlns:a16="http://schemas.microsoft.com/office/drawing/2014/main" id="{0A22701D-C47E-A3C5-84E0-C460787BD51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3000"/>
            </a:schemeClr>
          </a:solidFill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026" name="Picture 2" descr="25 Beautiful Bible Verses about Grace">
            <a:extLst>
              <a:ext uri="{FF2B5EF4-FFF2-40B4-BE49-F238E27FC236}">
                <a16:creationId xmlns:a16="http://schemas.microsoft.com/office/drawing/2014/main" id="{EB35C67A-55A9-5BB9-5D27-3934CCFF8C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2913"/>
            <a:ext cx="11430000" cy="59721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églalap 6">
            <a:extLst>
              <a:ext uri="{FF2B5EF4-FFF2-40B4-BE49-F238E27FC236}">
                <a16:creationId xmlns:a16="http://schemas.microsoft.com/office/drawing/2014/main" id="{31E2DC94-7FA8-EF5E-D06D-80A3C5DCCB60}"/>
              </a:ext>
            </a:extLst>
          </p:cNvPr>
          <p:cNvSpPr/>
          <p:nvPr/>
        </p:nvSpPr>
        <p:spPr>
          <a:xfrm>
            <a:off x="460766" y="552153"/>
            <a:ext cx="11270463" cy="1232790"/>
          </a:xfrm>
          <a:prstGeom prst="rect">
            <a:avLst/>
          </a:prstGeom>
          <a:solidFill>
            <a:schemeClr val="tx1">
              <a:alpha val="51000"/>
            </a:schemeClr>
          </a:solidFill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6D9E0549-3C15-3A95-E479-31FABC088D5A}"/>
              </a:ext>
            </a:extLst>
          </p:cNvPr>
          <p:cNvSpPr/>
          <p:nvPr/>
        </p:nvSpPr>
        <p:spPr>
          <a:xfrm>
            <a:off x="416397" y="814605"/>
            <a:ext cx="11359200" cy="769441"/>
          </a:xfrm>
          <a:prstGeom prst="rect">
            <a:avLst/>
          </a:prstGeom>
          <a:noFill/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softEdge rad="127000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43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</a:t>
            </a:r>
            <a:r>
              <a:rPr lang="hu-HU" sz="43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Ezek az igék megbízhatók és igazak,</a:t>
            </a:r>
            <a:r>
              <a:rPr lang="hu-HU" sz="43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</a:t>
            </a:r>
            <a:r>
              <a:rPr lang="hu-HU" sz="43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Jel 22,6</a:t>
            </a:r>
            <a:endParaRPr lang="hu-HU" sz="4300" b="1" cap="none" spc="0" dirty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368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3DD9CC2-5859-B708-AB6E-CE05E38C43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3577CE5-776D-F71D-B5B6-D1F1BE2098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Picture 10" descr="Képtalálatok a következőre: PPT background">
            <a:extLst>
              <a:ext uri="{FF2B5EF4-FFF2-40B4-BE49-F238E27FC236}">
                <a16:creationId xmlns:a16="http://schemas.microsoft.com/office/drawing/2014/main" id="{29961FAE-932E-B170-3A52-83AE889C44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68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églalap 4">
            <a:extLst>
              <a:ext uri="{FF2B5EF4-FFF2-40B4-BE49-F238E27FC236}">
                <a16:creationId xmlns:a16="http://schemas.microsoft.com/office/drawing/2014/main" id="{0A22701D-C47E-A3C5-84E0-C460787BD51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3000"/>
            </a:schemeClr>
          </a:solidFill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026" name="Picture 2" descr="25 Beautiful Bible Verses about Grace">
            <a:extLst>
              <a:ext uri="{FF2B5EF4-FFF2-40B4-BE49-F238E27FC236}">
                <a16:creationId xmlns:a16="http://schemas.microsoft.com/office/drawing/2014/main" id="{EB35C67A-55A9-5BB9-5D27-3934CCFF8C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2913"/>
            <a:ext cx="11430000" cy="59721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églalap 6">
            <a:extLst>
              <a:ext uri="{FF2B5EF4-FFF2-40B4-BE49-F238E27FC236}">
                <a16:creationId xmlns:a16="http://schemas.microsoft.com/office/drawing/2014/main" id="{6ABEB19F-333B-C282-96F1-7CC4E486AB8C}"/>
              </a:ext>
            </a:extLst>
          </p:cNvPr>
          <p:cNvSpPr/>
          <p:nvPr/>
        </p:nvSpPr>
        <p:spPr>
          <a:xfrm>
            <a:off x="633984" y="679451"/>
            <a:ext cx="5714408" cy="5416549"/>
          </a:xfrm>
          <a:prstGeom prst="rect">
            <a:avLst/>
          </a:prstGeom>
          <a:solidFill>
            <a:srgbClr val="51561B">
              <a:alpha val="44000"/>
            </a:srgbClr>
          </a:solidFill>
          <a:ln>
            <a:noFill/>
          </a:ln>
          <a:effectLst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6D9E0549-3C15-3A95-E479-31FABC088D5A}"/>
              </a:ext>
            </a:extLst>
          </p:cNvPr>
          <p:cNvSpPr/>
          <p:nvPr/>
        </p:nvSpPr>
        <p:spPr>
          <a:xfrm>
            <a:off x="633983" y="1993029"/>
            <a:ext cx="5563318" cy="1754326"/>
          </a:xfrm>
          <a:prstGeom prst="rect">
            <a:avLst/>
          </a:prstGeom>
          <a:noFill/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softEdge rad="127000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lIns="91440" tIns="45720" rIns="91440" bIns="45720">
            <a:spAutoFit/>
          </a:bodyPr>
          <a:lstStyle/>
          <a:p>
            <a:r>
              <a:rPr lang="hu-HU" sz="3600" b="1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Milyen aktualitása van egy </a:t>
            </a:r>
          </a:p>
          <a:p>
            <a:r>
              <a:rPr lang="hu-HU" sz="3600" b="1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1500 éven át íródott, több</a:t>
            </a:r>
          </a:p>
          <a:p>
            <a:r>
              <a:rPr lang="hu-HU" sz="3600" b="1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mint 2000 éves könyvnek?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4DA9B73-9174-7BCF-C194-5DFE4B26B0DE}"/>
              </a:ext>
            </a:extLst>
          </p:cNvPr>
          <p:cNvSpPr/>
          <p:nvPr/>
        </p:nvSpPr>
        <p:spPr>
          <a:xfrm>
            <a:off x="633983" y="917437"/>
            <a:ext cx="4549771" cy="646331"/>
          </a:xfrm>
          <a:prstGeom prst="rect">
            <a:avLst/>
          </a:prstGeom>
          <a:noFill/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softEdge rad="127000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lIns="91440" tIns="45720" rIns="91440" bIns="45720">
            <a:spAutoFit/>
          </a:bodyPr>
          <a:lstStyle/>
          <a:p>
            <a:r>
              <a:rPr lang="hu-HU" sz="3600" b="1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Miről szól a Szentírás?</a:t>
            </a: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E5E72CB9-CEBC-3BD6-7158-7CEDBD442F52}"/>
              </a:ext>
            </a:extLst>
          </p:cNvPr>
          <p:cNvSpPr/>
          <p:nvPr/>
        </p:nvSpPr>
        <p:spPr>
          <a:xfrm>
            <a:off x="555636" y="4219442"/>
            <a:ext cx="5540363" cy="1754326"/>
          </a:xfrm>
          <a:prstGeom prst="rect">
            <a:avLst/>
          </a:prstGeom>
          <a:noFill/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softEdge rad="127000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lIns="91440" tIns="45720" rIns="91440" bIns="45720">
            <a:spAutoFit/>
          </a:bodyPr>
          <a:lstStyle/>
          <a:p>
            <a:r>
              <a:rPr lang="hu-HU" sz="3600" b="1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Hogyan válhat személyessé</a:t>
            </a:r>
          </a:p>
          <a:p>
            <a:r>
              <a:rPr lang="hu-HU" sz="3600" b="1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a benne megfogalmazott </a:t>
            </a:r>
          </a:p>
          <a:p>
            <a:r>
              <a:rPr lang="hu-HU" sz="3600" b="1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üzenet?</a:t>
            </a:r>
          </a:p>
        </p:txBody>
      </p:sp>
    </p:spTree>
    <p:extLst>
      <p:ext uri="{BB962C8B-B14F-4D97-AF65-F5344CB8AC3E}">
        <p14:creationId xmlns:p14="http://schemas.microsoft.com/office/powerpoint/2010/main" val="156046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3DD9CC2-5859-B708-AB6E-CE05E38C43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3577CE5-776D-F71D-B5B6-D1F1BE2098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Picture 10" descr="Képtalálatok a következőre: PPT background">
            <a:extLst>
              <a:ext uri="{FF2B5EF4-FFF2-40B4-BE49-F238E27FC236}">
                <a16:creationId xmlns:a16="http://schemas.microsoft.com/office/drawing/2014/main" id="{29961FAE-932E-B170-3A52-83AE889C44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68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églalap 4">
            <a:extLst>
              <a:ext uri="{FF2B5EF4-FFF2-40B4-BE49-F238E27FC236}">
                <a16:creationId xmlns:a16="http://schemas.microsoft.com/office/drawing/2014/main" id="{0A22701D-C47E-A3C5-84E0-C460787BD51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3000"/>
            </a:schemeClr>
          </a:solidFill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026" name="Picture 2" descr="25 Beautiful Bible Verses about Grace">
            <a:extLst>
              <a:ext uri="{FF2B5EF4-FFF2-40B4-BE49-F238E27FC236}">
                <a16:creationId xmlns:a16="http://schemas.microsoft.com/office/drawing/2014/main" id="{EB35C67A-55A9-5BB9-5D27-3934CCFF8C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2912"/>
            <a:ext cx="11430000" cy="59721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églalap 6">
            <a:extLst>
              <a:ext uri="{FF2B5EF4-FFF2-40B4-BE49-F238E27FC236}">
                <a16:creationId xmlns:a16="http://schemas.microsoft.com/office/drawing/2014/main" id="{31E2DC94-7FA8-EF5E-D06D-80A3C5DCCB60}"/>
              </a:ext>
            </a:extLst>
          </p:cNvPr>
          <p:cNvSpPr/>
          <p:nvPr/>
        </p:nvSpPr>
        <p:spPr>
          <a:xfrm>
            <a:off x="460768" y="511459"/>
            <a:ext cx="11270463" cy="1892599"/>
          </a:xfrm>
          <a:prstGeom prst="rect">
            <a:avLst/>
          </a:prstGeom>
          <a:solidFill>
            <a:schemeClr val="tx1">
              <a:alpha val="51000"/>
            </a:schemeClr>
          </a:solidFill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6D9E0549-3C15-3A95-E479-31FABC088D5A}"/>
              </a:ext>
            </a:extLst>
          </p:cNvPr>
          <p:cNvSpPr/>
          <p:nvPr/>
        </p:nvSpPr>
        <p:spPr>
          <a:xfrm>
            <a:off x="891048" y="566305"/>
            <a:ext cx="10409901" cy="1754326"/>
          </a:xfrm>
          <a:prstGeom prst="rect">
            <a:avLst/>
          </a:prstGeom>
          <a:noFill/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softEdge rad="127000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Isten könyve ez, melyben ember iránti szenvedélyes </a:t>
            </a:r>
          </a:p>
          <a:p>
            <a:pPr algn="ctr"/>
            <a:r>
              <a:rPr lang="hu-H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keresést és az iránta érzett szerelmet </a:t>
            </a:r>
          </a:p>
          <a:p>
            <a:pPr algn="ctr"/>
            <a:r>
              <a:rPr lang="hu-H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írja le neked és nekem.</a:t>
            </a:r>
            <a:endParaRPr lang="hu-HU" sz="6600" b="1" cap="none" spc="0" dirty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6934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3DD9CC2-5859-B708-AB6E-CE05E38C43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3577CE5-776D-F71D-B5B6-D1F1BE2098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Picture 10" descr="Képtalálatok a következőre: PPT background">
            <a:extLst>
              <a:ext uri="{FF2B5EF4-FFF2-40B4-BE49-F238E27FC236}">
                <a16:creationId xmlns:a16="http://schemas.microsoft.com/office/drawing/2014/main" id="{29961FAE-932E-B170-3A52-83AE889C44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68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églalap 4">
            <a:extLst>
              <a:ext uri="{FF2B5EF4-FFF2-40B4-BE49-F238E27FC236}">
                <a16:creationId xmlns:a16="http://schemas.microsoft.com/office/drawing/2014/main" id="{0A22701D-C47E-A3C5-84E0-C460787BD51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3000"/>
            </a:schemeClr>
          </a:solidFill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324BAE81-93EB-5B1B-1C12-754CA9FA8A24}"/>
              </a:ext>
            </a:extLst>
          </p:cNvPr>
          <p:cNvSpPr txBox="1"/>
          <p:nvPr/>
        </p:nvSpPr>
        <p:spPr>
          <a:xfrm>
            <a:off x="121919" y="524134"/>
            <a:ext cx="11948160" cy="5809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u-HU" sz="3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és ragaszkodjatok azokhoz a hagyományokhoz, amelyeket akár beszédünkből, akár levelünkből tanultatok.</a:t>
            </a:r>
            <a:r>
              <a:rPr lang="hu-HU" sz="3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6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hu-HU" sz="3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Maga pedig a mi Urunk Jézus Krisztus és Isten, a mi Atyánk, aki szeretett minket, és kegyelméből örök vigasztalással és jó reménységgel ajándékozott meg, </a:t>
            </a:r>
            <a:r>
              <a:rPr lang="hu-HU" sz="3600" b="1" baseline="300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hu-HU" sz="3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vigasztalja meg a ti szíveteket, és erősítsen meg titeket minden jó cselekedetben és beszédben.”</a:t>
            </a:r>
            <a:r>
              <a:rPr lang="hu-HU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II </a:t>
            </a:r>
            <a:r>
              <a:rPr lang="hu-HU" sz="36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Thessz</a:t>
            </a:r>
            <a:r>
              <a:rPr lang="hu-HU" sz="3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2, 13-17</a:t>
            </a:r>
            <a:endParaRPr lang="hu-HU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56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3DD9CC2-5859-B708-AB6E-CE05E38C43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3577CE5-776D-F71D-B5B6-D1F1BE2098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Picture 10" descr="Képtalálatok a következőre: PPT background">
            <a:extLst>
              <a:ext uri="{FF2B5EF4-FFF2-40B4-BE49-F238E27FC236}">
                <a16:creationId xmlns:a16="http://schemas.microsoft.com/office/drawing/2014/main" id="{29961FAE-932E-B170-3A52-83AE889C44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68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églalap 4">
            <a:extLst>
              <a:ext uri="{FF2B5EF4-FFF2-40B4-BE49-F238E27FC236}">
                <a16:creationId xmlns:a16="http://schemas.microsoft.com/office/drawing/2014/main" id="{0A22701D-C47E-A3C5-84E0-C460787BD51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3000"/>
            </a:schemeClr>
          </a:solidFill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026" name="Picture 2" descr="25 Beautiful Bible Verses about Grace">
            <a:extLst>
              <a:ext uri="{FF2B5EF4-FFF2-40B4-BE49-F238E27FC236}">
                <a16:creationId xmlns:a16="http://schemas.microsoft.com/office/drawing/2014/main" id="{EB35C67A-55A9-5BB9-5D27-3934CCFF8C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2913"/>
            <a:ext cx="11430000" cy="59721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églalap 5">
            <a:extLst>
              <a:ext uri="{FF2B5EF4-FFF2-40B4-BE49-F238E27FC236}">
                <a16:creationId xmlns:a16="http://schemas.microsoft.com/office/drawing/2014/main" id="{6D9E0549-3C15-3A95-E479-31FABC088D5A}"/>
              </a:ext>
            </a:extLst>
          </p:cNvPr>
          <p:cNvSpPr/>
          <p:nvPr/>
        </p:nvSpPr>
        <p:spPr>
          <a:xfrm>
            <a:off x="1523999" y="660698"/>
            <a:ext cx="5078121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softEdge rad="127000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>
                <a:ln w="0"/>
                <a:solidFill>
                  <a:srgbClr val="6065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Biblia vasárnapja</a:t>
            </a:r>
          </a:p>
        </p:txBody>
      </p:sp>
    </p:spTree>
    <p:extLst>
      <p:ext uri="{BB962C8B-B14F-4D97-AF65-F5344CB8AC3E}">
        <p14:creationId xmlns:p14="http://schemas.microsoft.com/office/powerpoint/2010/main" val="153281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3DD9CC2-5859-B708-AB6E-CE05E38C43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3577CE5-776D-F71D-B5B6-D1F1BE2098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Picture 10" descr="Képtalálatok a következőre: PPT background">
            <a:extLst>
              <a:ext uri="{FF2B5EF4-FFF2-40B4-BE49-F238E27FC236}">
                <a16:creationId xmlns:a16="http://schemas.microsoft.com/office/drawing/2014/main" id="{29961FAE-932E-B170-3A52-83AE889C44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68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églalap 4">
            <a:extLst>
              <a:ext uri="{FF2B5EF4-FFF2-40B4-BE49-F238E27FC236}">
                <a16:creationId xmlns:a16="http://schemas.microsoft.com/office/drawing/2014/main" id="{0A22701D-C47E-A3C5-84E0-C460787BD51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3000"/>
            </a:schemeClr>
          </a:solidFill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026" name="Picture 2" descr="25 Beautiful Bible Verses about Grace">
            <a:extLst>
              <a:ext uri="{FF2B5EF4-FFF2-40B4-BE49-F238E27FC236}">
                <a16:creationId xmlns:a16="http://schemas.microsoft.com/office/drawing/2014/main" id="{EB35C67A-55A9-5BB9-5D27-3934CCFF8C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2913"/>
            <a:ext cx="11430000" cy="59721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églalap 6">
            <a:extLst>
              <a:ext uri="{FF2B5EF4-FFF2-40B4-BE49-F238E27FC236}">
                <a16:creationId xmlns:a16="http://schemas.microsoft.com/office/drawing/2014/main" id="{6ABEB19F-333B-C282-96F1-7CC4E486AB8C}"/>
              </a:ext>
            </a:extLst>
          </p:cNvPr>
          <p:cNvSpPr/>
          <p:nvPr/>
        </p:nvSpPr>
        <p:spPr>
          <a:xfrm>
            <a:off x="633984" y="679451"/>
            <a:ext cx="5714408" cy="5416549"/>
          </a:xfrm>
          <a:prstGeom prst="rect">
            <a:avLst/>
          </a:prstGeom>
          <a:solidFill>
            <a:srgbClr val="51561B">
              <a:alpha val="44000"/>
            </a:srgbClr>
          </a:solidFill>
          <a:ln>
            <a:noFill/>
          </a:ln>
          <a:effectLst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6D9E0549-3C15-3A95-E479-31FABC088D5A}"/>
              </a:ext>
            </a:extLst>
          </p:cNvPr>
          <p:cNvSpPr/>
          <p:nvPr/>
        </p:nvSpPr>
        <p:spPr>
          <a:xfrm>
            <a:off x="633983" y="1993029"/>
            <a:ext cx="5563318" cy="1754326"/>
          </a:xfrm>
          <a:prstGeom prst="rect">
            <a:avLst/>
          </a:prstGeom>
          <a:noFill/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softEdge rad="127000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lIns="91440" tIns="45720" rIns="91440" bIns="45720">
            <a:spAutoFit/>
          </a:bodyPr>
          <a:lstStyle/>
          <a:p>
            <a:r>
              <a:rPr lang="hu-HU" sz="3600" b="1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Milyen aktualitása van egy </a:t>
            </a:r>
          </a:p>
          <a:p>
            <a:r>
              <a:rPr lang="hu-HU" sz="3600" b="1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1500 éven át íródott, több </a:t>
            </a:r>
          </a:p>
          <a:p>
            <a:r>
              <a:rPr lang="hu-HU" sz="3600" b="1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mint 2000 éves könyvnek?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4DA9B73-9174-7BCF-C194-5DFE4B26B0DE}"/>
              </a:ext>
            </a:extLst>
          </p:cNvPr>
          <p:cNvSpPr/>
          <p:nvPr/>
        </p:nvSpPr>
        <p:spPr>
          <a:xfrm>
            <a:off x="633983" y="917437"/>
            <a:ext cx="4549771" cy="646331"/>
          </a:xfrm>
          <a:prstGeom prst="rect">
            <a:avLst/>
          </a:prstGeom>
          <a:noFill/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softEdge rad="127000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lIns="91440" tIns="45720" rIns="91440" bIns="45720">
            <a:spAutoFit/>
          </a:bodyPr>
          <a:lstStyle/>
          <a:p>
            <a:r>
              <a:rPr lang="hu-HU" sz="3600" b="1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Miről szól a Szentírás?</a:t>
            </a: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E5E72CB9-CEBC-3BD6-7158-7CEDBD442F52}"/>
              </a:ext>
            </a:extLst>
          </p:cNvPr>
          <p:cNvSpPr/>
          <p:nvPr/>
        </p:nvSpPr>
        <p:spPr>
          <a:xfrm>
            <a:off x="555636" y="4219442"/>
            <a:ext cx="5540363" cy="1754326"/>
          </a:xfrm>
          <a:prstGeom prst="rect">
            <a:avLst/>
          </a:prstGeom>
          <a:noFill/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softEdge rad="127000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lIns="91440" tIns="45720" rIns="91440" bIns="45720">
            <a:spAutoFit/>
          </a:bodyPr>
          <a:lstStyle/>
          <a:p>
            <a:r>
              <a:rPr lang="hu-HU" sz="3600" b="1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Hogyan válhat személyessé</a:t>
            </a:r>
          </a:p>
          <a:p>
            <a:r>
              <a:rPr lang="hu-HU" sz="3600" b="1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a benne megfogalmazott </a:t>
            </a:r>
          </a:p>
          <a:p>
            <a:r>
              <a:rPr lang="hu-HU" sz="3600" b="1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üzenet?</a:t>
            </a:r>
          </a:p>
        </p:txBody>
      </p:sp>
    </p:spTree>
    <p:extLst>
      <p:ext uri="{BB962C8B-B14F-4D97-AF65-F5344CB8AC3E}">
        <p14:creationId xmlns:p14="http://schemas.microsoft.com/office/powerpoint/2010/main" val="310449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3DD9CC2-5859-B708-AB6E-CE05E38C43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3577CE5-776D-F71D-B5B6-D1F1BE2098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Picture 10" descr="Képtalálatok a következőre: PPT background">
            <a:extLst>
              <a:ext uri="{FF2B5EF4-FFF2-40B4-BE49-F238E27FC236}">
                <a16:creationId xmlns:a16="http://schemas.microsoft.com/office/drawing/2014/main" id="{29961FAE-932E-B170-3A52-83AE889C44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68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églalap 4">
            <a:extLst>
              <a:ext uri="{FF2B5EF4-FFF2-40B4-BE49-F238E27FC236}">
                <a16:creationId xmlns:a16="http://schemas.microsoft.com/office/drawing/2014/main" id="{0A22701D-C47E-A3C5-84E0-C460787BD51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3000"/>
            </a:schemeClr>
          </a:solidFill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026" name="Picture 2" descr="25 Beautiful Bible Verses about Grace">
            <a:extLst>
              <a:ext uri="{FF2B5EF4-FFF2-40B4-BE49-F238E27FC236}">
                <a16:creationId xmlns:a16="http://schemas.microsoft.com/office/drawing/2014/main" id="{EB35C67A-55A9-5BB9-5D27-3934CCFF8C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2913"/>
            <a:ext cx="11430000" cy="59721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églalap 6">
            <a:extLst>
              <a:ext uri="{FF2B5EF4-FFF2-40B4-BE49-F238E27FC236}">
                <a16:creationId xmlns:a16="http://schemas.microsoft.com/office/drawing/2014/main" id="{31E2DC94-7FA8-EF5E-D06D-80A3C5DCCB60}"/>
              </a:ext>
            </a:extLst>
          </p:cNvPr>
          <p:cNvSpPr/>
          <p:nvPr/>
        </p:nvSpPr>
        <p:spPr>
          <a:xfrm>
            <a:off x="460766" y="552153"/>
            <a:ext cx="11270463" cy="1232790"/>
          </a:xfrm>
          <a:prstGeom prst="rect">
            <a:avLst/>
          </a:prstGeom>
          <a:solidFill>
            <a:schemeClr val="tx1">
              <a:alpha val="51000"/>
            </a:schemeClr>
          </a:solidFill>
          <a:ln>
            <a:noFill/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6D9E0549-3C15-3A95-E479-31FABC088D5A}"/>
              </a:ext>
            </a:extLst>
          </p:cNvPr>
          <p:cNvSpPr/>
          <p:nvPr/>
        </p:nvSpPr>
        <p:spPr>
          <a:xfrm>
            <a:off x="540535" y="706883"/>
            <a:ext cx="11110927" cy="923330"/>
          </a:xfrm>
          <a:prstGeom prst="rect">
            <a:avLst/>
          </a:prstGeom>
          <a:noFill/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softEdge rad="127000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5400" b="1" cap="none" spc="0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Isten szenvedélyesen keresi az embert</a:t>
            </a:r>
          </a:p>
        </p:txBody>
      </p:sp>
    </p:spTree>
    <p:extLst>
      <p:ext uri="{BB962C8B-B14F-4D97-AF65-F5344CB8AC3E}">
        <p14:creationId xmlns:p14="http://schemas.microsoft.com/office/powerpoint/2010/main" val="3300581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3DD9CC2-5859-B708-AB6E-CE05E38C43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3577CE5-776D-F71D-B5B6-D1F1BE2098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Picture 10" descr="Képtalálatok a következőre: PPT background">
            <a:extLst>
              <a:ext uri="{FF2B5EF4-FFF2-40B4-BE49-F238E27FC236}">
                <a16:creationId xmlns:a16="http://schemas.microsoft.com/office/drawing/2014/main" id="{29961FAE-932E-B170-3A52-83AE889C44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68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églalap 4">
            <a:extLst>
              <a:ext uri="{FF2B5EF4-FFF2-40B4-BE49-F238E27FC236}">
                <a16:creationId xmlns:a16="http://schemas.microsoft.com/office/drawing/2014/main" id="{0A22701D-C47E-A3C5-84E0-C460787BD51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3000"/>
            </a:schemeClr>
          </a:solidFill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300 Bible Trivia Questions (with Answers) - Parade: Entertainment, Recipes,  Health, Life, Holidays">
            <a:extLst>
              <a:ext uri="{FF2B5EF4-FFF2-40B4-BE49-F238E27FC236}">
                <a16:creationId xmlns:a16="http://schemas.microsoft.com/office/drawing/2014/main" id="{651DBDC1-B180-FB1A-D04B-2B92B7DC1B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12" y="146304"/>
            <a:ext cx="11960352" cy="65836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églalap 5">
            <a:extLst>
              <a:ext uri="{FF2B5EF4-FFF2-40B4-BE49-F238E27FC236}">
                <a16:creationId xmlns:a16="http://schemas.microsoft.com/office/drawing/2014/main" id="{D0EF46E4-F2A0-0E32-87D0-71920BFD390B}"/>
              </a:ext>
            </a:extLst>
          </p:cNvPr>
          <p:cNvSpPr/>
          <p:nvPr/>
        </p:nvSpPr>
        <p:spPr>
          <a:xfrm>
            <a:off x="5437632" y="18288"/>
            <a:ext cx="6620256" cy="6868886"/>
          </a:xfrm>
          <a:prstGeom prst="rect">
            <a:avLst/>
          </a:prstGeom>
          <a:solidFill>
            <a:schemeClr val="tx1">
              <a:alpha val="45000"/>
            </a:schemeClr>
          </a:solidFill>
          <a:effectLst>
            <a:softEdge rad="292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78138A8B-2B9E-8B6E-EB6F-ED35B51640B5}"/>
              </a:ext>
            </a:extLst>
          </p:cNvPr>
          <p:cNvSpPr txBox="1"/>
          <p:nvPr/>
        </p:nvSpPr>
        <p:spPr>
          <a:xfrm>
            <a:off x="5867400" y="674400"/>
            <a:ext cx="6102096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Meg nem szűnő módon keresi az </a:t>
            </a:r>
            <a:r>
              <a:rPr lang="hu-H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embert, az elveszettet, </a:t>
            </a:r>
          </a:p>
          <a:p>
            <a:r>
              <a:rPr lang="hu-H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a tékozló fiúkat, a </a:t>
            </a:r>
            <a:r>
              <a:rPr lang="hu-HU" sz="3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Zákeusokat</a:t>
            </a:r>
            <a:r>
              <a:rPr lang="hu-H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</a:p>
          <a:p>
            <a:r>
              <a:rPr lang="hu-H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a házasságtörőket, </a:t>
            </a:r>
          </a:p>
          <a:p>
            <a:r>
              <a:rPr lang="hu-H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a magukra maradottakat, magányosokat, </a:t>
            </a:r>
            <a:r>
              <a:rPr lang="hu-HU" sz="3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kivettetteket</a:t>
            </a:r>
            <a:r>
              <a:rPr lang="hu-H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</a:p>
          <a:p>
            <a:r>
              <a:rPr lang="hu-H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megvetetteket, nélkülözőket, </a:t>
            </a:r>
          </a:p>
          <a:p>
            <a:r>
              <a:rPr lang="hu-H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betegeket, gyászolókat, </a:t>
            </a:r>
          </a:p>
          <a:p>
            <a:r>
              <a:rPr lang="hu-H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vigasztalásra szorulókat, szegényeket és gazdagokat, fiatalokat és időseket egyaránt. </a:t>
            </a:r>
            <a:endParaRPr lang="hu-H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3693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3DD9CC2-5859-B708-AB6E-CE05E38C43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3577CE5-776D-F71D-B5B6-D1F1BE2098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Picture 10" descr="Képtalálatok a következőre: PPT background">
            <a:extLst>
              <a:ext uri="{FF2B5EF4-FFF2-40B4-BE49-F238E27FC236}">
                <a16:creationId xmlns:a16="http://schemas.microsoft.com/office/drawing/2014/main" id="{29961FAE-932E-B170-3A52-83AE889C44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68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églalap 4">
            <a:extLst>
              <a:ext uri="{FF2B5EF4-FFF2-40B4-BE49-F238E27FC236}">
                <a16:creationId xmlns:a16="http://schemas.microsoft.com/office/drawing/2014/main" id="{0A22701D-C47E-A3C5-84E0-C460787BD51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3000"/>
            </a:schemeClr>
          </a:solidFill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026" name="Picture 2" descr="25 Beautiful Bible Verses about Grace">
            <a:extLst>
              <a:ext uri="{FF2B5EF4-FFF2-40B4-BE49-F238E27FC236}">
                <a16:creationId xmlns:a16="http://schemas.microsoft.com/office/drawing/2014/main" id="{EB35C67A-55A9-5BB9-5D27-3934CCFF8C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2913"/>
            <a:ext cx="11430000" cy="59721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églalap 6">
            <a:extLst>
              <a:ext uri="{FF2B5EF4-FFF2-40B4-BE49-F238E27FC236}">
                <a16:creationId xmlns:a16="http://schemas.microsoft.com/office/drawing/2014/main" id="{6ABEB19F-333B-C282-96F1-7CC4E486AB8C}"/>
              </a:ext>
            </a:extLst>
          </p:cNvPr>
          <p:cNvSpPr/>
          <p:nvPr/>
        </p:nvSpPr>
        <p:spPr>
          <a:xfrm>
            <a:off x="633984" y="679452"/>
            <a:ext cx="5714408" cy="1655762"/>
          </a:xfrm>
          <a:prstGeom prst="rect">
            <a:avLst/>
          </a:prstGeom>
          <a:solidFill>
            <a:srgbClr val="51561B">
              <a:alpha val="44000"/>
            </a:srgbClr>
          </a:solidFill>
          <a:ln>
            <a:noFill/>
          </a:ln>
          <a:effectLst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4DA9B73-9174-7BCF-C194-5DFE4B26B0DE}"/>
              </a:ext>
            </a:extLst>
          </p:cNvPr>
          <p:cNvSpPr/>
          <p:nvPr/>
        </p:nvSpPr>
        <p:spPr>
          <a:xfrm>
            <a:off x="1048511" y="1277034"/>
            <a:ext cx="4549771" cy="646331"/>
          </a:xfrm>
          <a:prstGeom prst="rect">
            <a:avLst/>
          </a:prstGeom>
          <a:noFill/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softEdge rad="127000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lIns="91440" tIns="45720" rIns="91440" bIns="45720">
            <a:spAutoFit/>
          </a:bodyPr>
          <a:lstStyle/>
          <a:p>
            <a:r>
              <a:rPr lang="hu-HU" sz="3600" b="1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Miről szól a Szentírás?</a:t>
            </a:r>
          </a:p>
        </p:txBody>
      </p:sp>
    </p:spTree>
    <p:extLst>
      <p:ext uri="{BB962C8B-B14F-4D97-AF65-F5344CB8AC3E}">
        <p14:creationId xmlns:p14="http://schemas.microsoft.com/office/powerpoint/2010/main" val="3801510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3DD9CC2-5859-B708-AB6E-CE05E38C43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3577CE5-776D-F71D-B5B6-D1F1BE2098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Picture 10" descr="Képtalálatok a következőre: PPT background">
            <a:extLst>
              <a:ext uri="{FF2B5EF4-FFF2-40B4-BE49-F238E27FC236}">
                <a16:creationId xmlns:a16="http://schemas.microsoft.com/office/drawing/2014/main" id="{29961FAE-932E-B170-3A52-83AE889C44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68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églalap 4">
            <a:extLst>
              <a:ext uri="{FF2B5EF4-FFF2-40B4-BE49-F238E27FC236}">
                <a16:creationId xmlns:a16="http://schemas.microsoft.com/office/drawing/2014/main" id="{0A22701D-C47E-A3C5-84E0-C460787BD51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3000"/>
            </a:schemeClr>
          </a:solidFill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300 Bible Trivia Questions (with Answers) - Parade: Entertainment, Recipes,  Health, Life, Holidays">
            <a:extLst>
              <a:ext uri="{FF2B5EF4-FFF2-40B4-BE49-F238E27FC236}">
                <a16:creationId xmlns:a16="http://schemas.microsoft.com/office/drawing/2014/main" id="{651DBDC1-B180-FB1A-D04B-2B92B7DC1B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12" y="146304"/>
            <a:ext cx="11960352" cy="65836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églalap 5">
            <a:extLst>
              <a:ext uri="{FF2B5EF4-FFF2-40B4-BE49-F238E27FC236}">
                <a16:creationId xmlns:a16="http://schemas.microsoft.com/office/drawing/2014/main" id="{D0EF46E4-F2A0-0E32-87D0-71920BFD390B}"/>
              </a:ext>
            </a:extLst>
          </p:cNvPr>
          <p:cNvSpPr/>
          <p:nvPr/>
        </p:nvSpPr>
        <p:spPr>
          <a:xfrm>
            <a:off x="97536" y="18288"/>
            <a:ext cx="11960352" cy="6868886"/>
          </a:xfrm>
          <a:prstGeom prst="rect">
            <a:avLst/>
          </a:prstGeom>
          <a:solidFill>
            <a:schemeClr val="tx1">
              <a:alpha val="45000"/>
            </a:schemeClr>
          </a:solidFill>
          <a:effectLst>
            <a:softEdge rad="292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78138A8B-2B9E-8B6E-EB6F-ED35B51640B5}"/>
              </a:ext>
            </a:extLst>
          </p:cNvPr>
          <p:cNvSpPr txBox="1"/>
          <p:nvPr/>
        </p:nvSpPr>
        <p:spPr>
          <a:xfrm>
            <a:off x="402336" y="190862"/>
            <a:ext cx="1135075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„</a:t>
            </a:r>
            <a:r>
              <a:rPr lang="hu-HU" sz="40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16</a:t>
            </a:r>
            <a:r>
              <a:rPr lang="hu-H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Mert úgy szerette Isten a világot, hogy egyszülött Fiát adta, hogy aki hisz őbenne, el ne vesszen, hanem örök élete legyen.</a:t>
            </a:r>
            <a:r>
              <a:rPr lang="hu-H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hu-HU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Jn</a:t>
            </a:r>
            <a:r>
              <a:rPr lang="hu-HU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3,16</a:t>
            </a:r>
            <a:endParaRPr lang="hu-HU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63C7C5F6-FE6B-D7D0-D1E9-448E3CF970BD}"/>
              </a:ext>
            </a:extLst>
          </p:cNvPr>
          <p:cNvSpPr txBox="1"/>
          <p:nvPr/>
        </p:nvSpPr>
        <p:spPr>
          <a:xfrm>
            <a:off x="438912" y="2257870"/>
            <a:ext cx="1135075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„</a:t>
            </a:r>
            <a:r>
              <a:rPr lang="hu-HU" sz="40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21</a:t>
            </a:r>
            <a:r>
              <a:rPr lang="hu-H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Mert azt, aki nem ismert bűnt, bűnné tette értünk, hogy mi Isten igazsága legyünk őbenne.</a:t>
            </a:r>
            <a:r>
              <a:rPr lang="hu-H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hu-HU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II Kor 5,17</a:t>
            </a:r>
            <a:endParaRPr lang="hu-HU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A02A58CE-0F02-D094-EF79-84814D12C0A6}"/>
              </a:ext>
            </a:extLst>
          </p:cNvPr>
          <p:cNvSpPr txBox="1"/>
          <p:nvPr/>
        </p:nvSpPr>
        <p:spPr>
          <a:xfrm>
            <a:off x="402336" y="4251405"/>
            <a:ext cx="11350752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hu-HU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[Jézus]</a:t>
            </a:r>
            <a:r>
              <a:rPr lang="hu-H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halála által megsemmisítse azt, akinek hatalma van a halálon, vagyis az ördögöt; </a:t>
            </a:r>
            <a:r>
              <a:rPr lang="hu-HU" sz="40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hu-H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és megszabadítsa azokat, akik a haláltól való félelem miatt egész életükben rabok voltak.</a:t>
            </a:r>
            <a:r>
              <a:rPr lang="hu-H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hu-HU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Zsid</a:t>
            </a:r>
            <a:r>
              <a:rPr lang="hu-HU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2,14-15</a:t>
            </a:r>
            <a:endParaRPr lang="hu-HU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54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3DD9CC2-5859-B708-AB6E-CE05E38C43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3577CE5-776D-F71D-B5B6-D1F1BE2098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Picture 10" descr="Képtalálatok a következőre: PPT background">
            <a:extLst>
              <a:ext uri="{FF2B5EF4-FFF2-40B4-BE49-F238E27FC236}">
                <a16:creationId xmlns:a16="http://schemas.microsoft.com/office/drawing/2014/main" id="{29961FAE-932E-B170-3A52-83AE889C44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68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églalap 4">
            <a:extLst>
              <a:ext uri="{FF2B5EF4-FFF2-40B4-BE49-F238E27FC236}">
                <a16:creationId xmlns:a16="http://schemas.microsoft.com/office/drawing/2014/main" id="{0A22701D-C47E-A3C5-84E0-C460787BD51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3000"/>
            </a:schemeClr>
          </a:solidFill>
          <a:effectLst>
            <a:softEdge rad="1016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026" name="Picture 2" descr="25 Beautiful Bible Verses about Grace">
            <a:extLst>
              <a:ext uri="{FF2B5EF4-FFF2-40B4-BE49-F238E27FC236}">
                <a16:creationId xmlns:a16="http://schemas.microsoft.com/office/drawing/2014/main" id="{EB35C67A-55A9-5BB9-5D27-3934CCFF8C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2913"/>
            <a:ext cx="11430000" cy="59721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églalap 6">
            <a:extLst>
              <a:ext uri="{FF2B5EF4-FFF2-40B4-BE49-F238E27FC236}">
                <a16:creationId xmlns:a16="http://schemas.microsoft.com/office/drawing/2014/main" id="{6ABEB19F-333B-C282-96F1-7CC4E486AB8C}"/>
              </a:ext>
            </a:extLst>
          </p:cNvPr>
          <p:cNvSpPr/>
          <p:nvPr/>
        </p:nvSpPr>
        <p:spPr>
          <a:xfrm>
            <a:off x="293262" y="486125"/>
            <a:ext cx="5714408" cy="1823968"/>
          </a:xfrm>
          <a:prstGeom prst="rect">
            <a:avLst/>
          </a:prstGeom>
          <a:solidFill>
            <a:srgbClr val="51561B">
              <a:alpha val="44000"/>
            </a:srgbClr>
          </a:solidFill>
          <a:ln>
            <a:noFill/>
          </a:ln>
          <a:effectLst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6D9E0549-3C15-3A95-E479-31FABC088D5A}"/>
              </a:ext>
            </a:extLst>
          </p:cNvPr>
          <p:cNvSpPr/>
          <p:nvPr/>
        </p:nvSpPr>
        <p:spPr>
          <a:xfrm>
            <a:off x="444354" y="463693"/>
            <a:ext cx="5563318" cy="1754326"/>
          </a:xfrm>
          <a:prstGeom prst="rect">
            <a:avLst/>
          </a:prstGeom>
          <a:noFill/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softEdge rad="127000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u-HU" sz="3600" b="1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Milyen aktualitása van egy </a:t>
            </a:r>
          </a:p>
          <a:p>
            <a:pPr algn="ctr"/>
            <a:r>
              <a:rPr lang="hu-HU" sz="3600" b="1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1500 éven át íródott, több </a:t>
            </a:r>
          </a:p>
          <a:p>
            <a:pPr algn="ctr"/>
            <a:r>
              <a:rPr lang="hu-HU" sz="3600" b="1" spc="50" dirty="0">
                <a:ln w="9525" cmpd="sng">
                  <a:noFill/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mint 2000 éves könyvnek?</a:t>
            </a:r>
          </a:p>
        </p:txBody>
      </p:sp>
      <p:sp>
        <p:nvSpPr>
          <p:cNvPr id="11" name="Téglalap 10">
            <a:extLst>
              <a:ext uri="{FF2B5EF4-FFF2-40B4-BE49-F238E27FC236}">
                <a16:creationId xmlns:a16="http://schemas.microsoft.com/office/drawing/2014/main" id="{BC2C1E6E-5D45-50E9-5510-EA9C307702E2}"/>
              </a:ext>
            </a:extLst>
          </p:cNvPr>
          <p:cNvSpPr/>
          <p:nvPr/>
        </p:nvSpPr>
        <p:spPr>
          <a:xfrm>
            <a:off x="5437633" y="2660931"/>
            <a:ext cx="6367272" cy="3734750"/>
          </a:xfrm>
          <a:prstGeom prst="rect">
            <a:avLst/>
          </a:prstGeom>
          <a:solidFill>
            <a:srgbClr val="51561B">
              <a:alpha val="44000"/>
            </a:srgbClr>
          </a:solidFill>
          <a:ln>
            <a:noFill/>
          </a:ln>
          <a:effectLst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hu-H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Mi az élet értelme?, </a:t>
            </a:r>
          </a:p>
          <a:p>
            <a:pPr algn="ctr">
              <a:lnSpc>
                <a:spcPct val="150000"/>
              </a:lnSpc>
            </a:pPr>
            <a:r>
              <a:rPr lang="hu-H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Hol találhatok megbocsátásra?, Kaphatok-e kegyelmet, feloldozást?, </a:t>
            </a:r>
          </a:p>
          <a:p>
            <a:pPr algn="ctr">
              <a:lnSpc>
                <a:spcPct val="150000"/>
              </a:lnSpc>
            </a:pPr>
            <a:r>
              <a:rPr lang="hu-H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A halállal befejeződik-e minden vagy van-e örök élet?</a:t>
            </a:r>
            <a:endParaRPr lang="hu-HU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9014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426</Words>
  <Application>Microsoft Office PowerPoint</Application>
  <PresentationFormat>Szélesvásznú</PresentationFormat>
  <Paragraphs>46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Krisztián Zsarnai</dc:creator>
  <cp:lastModifiedBy>Krisztián Zsarnai</cp:lastModifiedBy>
  <cp:revision>6</cp:revision>
  <dcterms:created xsi:type="dcterms:W3CDTF">2022-10-30T03:44:43Z</dcterms:created>
  <dcterms:modified xsi:type="dcterms:W3CDTF">2022-11-01T09:42:18Z</dcterms:modified>
</cp:coreProperties>
</file>