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7" r:id="rId9"/>
    <p:sldId id="264" r:id="rId10"/>
    <p:sldId id="262" r:id="rId11"/>
    <p:sldId id="263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90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79948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62783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864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2486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8666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932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9322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81354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840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32145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63706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ED75-A779-47CE-860B-3F0F640D21B1}" type="datetimeFigureOut">
              <a:rPr lang="hu-HU" smtClean="0"/>
              <a:t>2022. 10. 24.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43FD-151D-4810-9D98-46EA83FD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9942" y="4978400"/>
            <a:ext cx="11832116" cy="176943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REFORMÁCIÓI sorozat</a:t>
            </a:r>
            <a:endParaRPr lang="hu-HU" sz="5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623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Albert mainzi érsek – Wikipédia">
            <a:extLst>
              <a:ext uri="{FF2B5EF4-FFF2-40B4-BE49-F238E27FC236}">
                <a16:creationId xmlns:a16="http://schemas.microsoft.com/office/drawing/2014/main" id="{175B12D0-AE41-4047-9DBE-F7C15CDDA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4033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283CC2D-240B-4CB6-975C-1D7105DE2599}"/>
              </a:ext>
            </a:extLst>
          </p:cNvPr>
          <p:cNvSpPr/>
          <p:nvPr/>
        </p:nvSpPr>
        <p:spPr>
          <a:xfrm>
            <a:off x="5330308" y="1"/>
            <a:ext cx="6771721" cy="6857999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Albrecht</a:t>
            </a:r>
            <a:r>
              <a:rPr lang="hu-H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mainzi érsek</a:t>
            </a:r>
          </a:p>
          <a:p>
            <a:pPr algn="ctr"/>
            <a:r>
              <a:rPr lang="hu-HU" sz="3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1491</a:t>
            </a:r>
            <a:r>
              <a:rPr lang="hu-HU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360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3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1545</a:t>
            </a:r>
          </a:p>
          <a:p>
            <a:pPr algn="ctr">
              <a:lnSpc>
                <a:spcPct val="150000"/>
              </a:lnSpc>
            </a:pP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bevétel egy részéből </a:t>
            </a:r>
            <a:r>
              <a:rPr lang="hu-H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augsburgi Fugger bankárcsaládtól felvett kölcsöneit akarta törleszteni</a:t>
            </a:r>
            <a:r>
              <a:rPr lang="hu-H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így a 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pénzügyi lebonyolítással a Fuggerek ügynökeit bízta meg.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6449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8F2EFEF-37E1-43F0-B9BA-C99BC57833B1}"/>
              </a:ext>
            </a:extLst>
          </p:cNvPr>
          <p:cNvSpPr/>
          <p:nvPr/>
        </p:nvSpPr>
        <p:spPr>
          <a:xfrm>
            <a:off x="51814" y="12180"/>
            <a:ext cx="6964681" cy="4396499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Johannes </a:t>
            </a:r>
            <a:r>
              <a:rPr lang="hu-H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Tetzel</a:t>
            </a:r>
            <a:endParaRPr lang="hu-H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hu-HU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1465 – 1519</a:t>
            </a:r>
            <a:endParaRPr lang="hu-H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domonkos rendi </a:t>
            </a:r>
          </a:p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szerzetes volt a prédikátor</a:t>
            </a:r>
            <a:endParaRPr lang="hu-H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Johannes Tetzel, Vendor of Indulgenses Stock Illustration - Illustration of  caricature, denomination: 170123145">
            <a:extLst>
              <a:ext uri="{FF2B5EF4-FFF2-40B4-BE49-F238E27FC236}">
                <a16:creationId xmlns:a16="http://schemas.microsoft.com/office/drawing/2014/main" id="{A8E324CE-80B1-417A-94DC-5F4A4EF1C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"/>
          <a:stretch/>
        </p:blipFill>
        <p:spPr bwMode="auto">
          <a:xfrm>
            <a:off x="7286244" y="0"/>
            <a:ext cx="4364735" cy="6887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ED5A5D6C-FFA5-4610-957A-0EDCB3D6DEC8}"/>
              </a:ext>
            </a:extLst>
          </p:cNvPr>
          <p:cNvSpPr/>
          <p:nvPr/>
        </p:nvSpPr>
        <p:spPr>
          <a:xfrm>
            <a:off x="0" y="4006912"/>
            <a:ext cx="7016496" cy="2880284"/>
          </a:xfrm>
          <a:prstGeom prst="rect">
            <a:avLst/>
          </a:prstGeom>
          <a:solidFill>
            <a:srgbClr val="FF0000">
              <a:alpha val="42000"/>
            </a:srgb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Amint a pénz a ládában csörren, lelked rögtön a mennybe röppen</a:t>
            </a: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hu-H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74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841377-A387-473B-8DEF-D8ECE9F8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4523232" cy="68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6096000" y="-34543"/>
            <a:ext cx="5048250" cy="2863087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Luther Márton</a:t>
            </a:r>
          </a:p>
          <a:p>
            <a:pPr algn="ctr"/>
            <a:r>
              <a:rPr lang="hu-HU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1483 – 1546</a:t>
            </a:r>
            <a:endParaRPr lang="hu-H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 tétel kiszegezése</a:t>
            </a:r>
            <a:endParaRPr lang="hu-H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1091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841377-A387-473B-8DEF-D8ECE9F8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4523232" cy="68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4523232" y="685800"/>
            <a:ext cx="7461504" cy="5520943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Amikor Jézus Krisztus a mi Urunk és Mesterünk ezt mondja: „Térjetek meg” (Mt. 4, 17.), azt akarja, hogy híveinek egész élete megtérés legyen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9807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841377-A387-473B-8DEF-D8ECE9F8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4523232" cy="68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4523232" y="685800"/>
            <a:ext cx="7461504" cy="5520943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„Tehát tévednek mindazok a búcsúhirdető papok, akik azt mondják, hogy a pápa búcsúja által az ember minden büntetéstől mentessé lesz és üdvözül.”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5838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841377-A387-473B-8DEF-D8ECE9F8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4523232" cy="68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4523232" y="685800"/>
            <a:ext cx="7461504" cy="5520943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„Emberi hiábavalóságot hirdetnek, akik azt állítják, hogy amint a pénzes ládába dobott pénz ott megcsörren, a lélek azonnal felszáll a tisztítótűzből.”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130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841377-A387-473B-8DEF-D8ECE9F8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4523232" cy="68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4523232" y="685800"/>
            <a:ext cx="7461504" cy="5520943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35.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„Nem keresztyén tant hirdetnek, akik azt tanítják, hogy azoknak, akik lelkeket váltanak ki a tisztítótűzből, avagy búcsúcédulákat vásárolnak, nincs szükségük bűnbánatra”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4813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841377-A387-473B-8DEF-D8ECE9F8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4523232" cy="68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4523232" y="685800"/>
            <a:ext cx="7461504" cy="5520943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„Minden igaz bűnbánó keresztyén ember megkapja a bűnök és büntetések teljes bocsánatát s ez megilleti őt búcsúcédulák nélkül is.”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6632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841377-A387-473B-8DEF-D8ECE9F8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0"/>
            <a:ext cx="4523232" cy="68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4523232" y="685800"/>
            <a:ext cx="7461504" cy="5520943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95.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„És inkább abban bizakodjanak, hogy sok háborúság által jutnak a mennyek országába (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csel. 14, 22), mintsem, hogy magukat (hamis) béke bizonyosságával áltassák.”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1626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201168" y="4833113"/>
            <a:ext cx="11789664" cy="2024887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1518 októberében </a:t>
            </a:r>
            <a:r>
              <a:rPr lang="hu-HU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Cajetan</a:t>
            </a:r>
            <a:r>
              <a:rPr lang="hu-HU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bíboros</a:t>
            </a:r>
            <a:r>
              <a:rPr lang="hu-H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 pápa megbízottja szólította fel 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tételei visszavonására. </a:t>
            </a:r>
            <a:endParaRPr lang="hu-H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077D535-1DF7-4A45-BD7C-DC53D76D4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0" t="14045" r="23600" b="18400"/>
          <a:stretch/>
        </p:blipFill>
        <p:spPr>
          <a:xfrm>
            <a:off x="2724912" y="34543"/>
            <a:ext cx="6742176" cy="463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4155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8B1DC85-1184-4192-8313-5FD0D15F5C73}"/>
              </a:ext>
            </a:extLst>
          </p:cNvPr>
          <p:cNvSpPr txBox="1"/>
          <p:nvPr/>
        </p:nvSpPr>
        <p:spPr>
          <a:xfrm>
            <a:off x="115824" y="200520"/>
            <a:ext cx="11960352" cy="645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Ezután útnak indította Mózes Izráelt a Vörös-tengertől, és Súr pusztája felé vonultak. Már három napja mentek a pusztában, és nem találtak vizet.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Megérkeztek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Márába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de nem tudták meginni a vizet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Márában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mert keserű volt. Ezért is nevezték el azt a helyet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Márának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Ekkor zúgolódni kezdett a nép Mózes ellen, és ezt mondta: Mit igyunk?</a:t>
            </a:r>
            <a:endParaRPr lang="hu-H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562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 descr="X. Leó pápa – Wikipédia">
            <a:extLst>
              <a:ext uri="{FF2B5EF4-FFF2-40B4-BE49-F238E27FC236}">
                <a16:creationId xmlns:a16="http://schemas.microsoft.com/office/drawing/2014/main" id="{3D7FD31B-C609-4E07-B41E-5805CC36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7" y="-1"/>
            <a:ext cx="55800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100D345-8AB1-4331-8774-2CFC124D3ECC}"/>
              </a:ext>
            </a:extLst>
          </p:cNvPr>
          <p:cNvSpPr/>
          <p:nvPr/>
        </p:nvSpPr>
        <p:spPr>
          <a:xfrm>
            <a:off x="0" y="0"/>
            <a:ext cx="6771721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X. Leó pápa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1520. június 15-én X. Leó pápa kiadta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Exsurge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Domine („Ébredj föl, Uram”) kezdetű bulláját Luther ellen, amelyben </a:t>
            </a: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elrendelte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 Luther írásait nyilvánosan égessék el, és kiközösítéssel fenyegette meg a szerzőt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 60 napon belül vissza nem vonja tételeit. 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1291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 descr="X. Leó pápa – Wikipédia">
            <a:extLst>
              <a:ext uri="{FF2B5EF4-FFF2-40B4-BE49-F238E27FC236}">
                <a16:creationId xmlns:a16="http://schemas.microsoft.com/office/drawing/2014/main" id="{3D7FD31B-C609-4E07-B41E-5805CC36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7" y="-1"/>
            <a:ext cx="55800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100D345-8AB1-4331-8774-2CFC124D3ECC}"/>
              </a:ext>
            </a:extLst>
          </p:cNvPr>
          <p:cNvSpPr/>
          <p:nvPr/>
        </p:nvSpPr>
        <p:spPr>
          <a:xfrm>
            <a:off x="0" y="0"/>
            <a:ext cx="6611937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X. Leó pápa</a:t>
            </a:r>
          </a:p>
          <a:p>
            <a:pPr algn="ctr"/>
            <a:endParaRPr lang="hu-H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1521. január 21-én </a:t>
            </a:r>
          </a:p>
          <a:p>
            <a:pPr indent="449580" algn="ctr">
              <a:lnSpc>
                <a:spcPct val="150000"/>
              </a:lnSpc>
            </a:pPr>
            <a:r>
              <a:rPr lang="hu-HU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Decet</a:t>
            </a:r>
            <a:r>
              <a:rPr lang="hu-H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Romanum</a:t>
            </a:r>
            <a:r>
              <a:rPr lang="hu-H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Pontificem</a:t>
            </a:r>
            <a:r>
              <a:rPr lang="hu-H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bullájával kiközösítette Luthert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6870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DF2FDC7-69FC-40E7-9188-D59A7DB059FB}"/>
              </a:ext>
            </a:extLst>
          </p:cNvPr>
          <p:cNvSpPr/>
          <p:nvPr/>
        </p:nvSpPr>
        <p:spPr>
          <a:xfrm>
            <a:off x="201168" y="4833113"/>
            <a:ext cx="11789664" cy="1299463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Worms</a:t>
            </a:r>
            <a:r>
              <a:rPr lang="hu-H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 birodalmi gyűlés 1521. április 18.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86572F9-DE2E-4F21-943B-86790ED4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0" t="24533" r="24600" b="14667"/>
          <a:stretch/>
        </p:blipFill>
        <p:spPr>
          <a:xfrm>
            <a:off x="2926080" y="-1"/>
            <a:ext cx="6339840" cy="416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31315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52186" y="-101907"/>
            <a:ext cx="7151081" cy="706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„Amíg a Szentírással, vagy világos észokokkal meg nem győznek engem, </a:t>
            </a:r>
            <a:r>
              <a:rPr lang="hu-H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lelkiismeretemben kötve vagyok a Szentíráshoz. </a:t>
            </a:r>
            <a:r>
              <a:rPr lang="hu-H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Visszavonni nem tudok, de nem is akarok semmit, mert sem nem barátságos, sem </a:t>
            </a:r>
            <a:r>
              <a:rPr lang="hu-H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nem tanácsos dolog a lelkiismeret ellen cselekedni…” </a:t>
            </a:r>
            <a:r>
              <a:rPr lang="hu-HU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 állok, másként nem tehetek.”</a:t>
            </a:r>
          </a:p>
        </p:txBody>
      </p:sp>
      <p:pic>
        <p:nvPicPr>
          <p:cNvPr id="2" name="Picture 2" descr="Martin Luther Might Not Have Nailed His 95 Theses to the Church Door -  HISTORY">
            <a:extLst>
              <a:ext uri="{FF2B5EF4-FFF2-40B4-BE49-F238E27FC236}">
                <a16:creationId xmlns:a16="http://schemas.microsoft.com/office/drawing/2014/main" id="{9D484B2E-2722-479D-9306-B4E0DF686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/>
          <a:stretch/>
        </p:blipFill>
        <p:spPr bwMode="auto">
          <a:xfrm>
            <a:off x="7303267" y="221199"/>
            <a:ext cx="4736547" cy="6415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100D345-8AB1-4331-8774-2CFC124D3ECC}"/>
              </a:ext>
            </a:extLst>
          </p:cNvPr>
          <p:cNvSpPr/>
          <p:nvPr/>
        </p:nvSpPr>
        <p:spPr>
          <a:xfrm>
            <a:off x="5449824" y="134112"/>
            <a:ext cx="6611937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V. Károly</a:t>
            </a:r>
          </a:p>
          <a:p>
            <a:pPr algn="ctr"/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1500 - 1558</a:t>
            </a:r>
          </a:p>
          <a:p>
            <a:pPr algn="ctr"/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1521. május 8-án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kiadta a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wormsi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edictum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néven ismert császári rendeletet, amely alapján Luther és hívei tulajdonképpen körözött bűnözőkké váltak.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EE6239-65A7-4D90-89D1-1BB1FF8B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3" y="-1"/>
            <a:ext cx="57086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9235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52187" y="2341198"/>
            <a:ext cx="11874714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„Krisztus prédikálása veszélyes tisztség.”</a:t>
            </a:r>
            <a:endParaRPr lang="hu-H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52186" y="0"/>
            <a:ext cx="7151081" cy="497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„Hát ezt annak idején tudtam volna, sohasem prédikáltam volna, hanem Mózessel együtt azt mondtam volna: »Kérlek, Uram, csak küldd, akit akarsz« (2Móz 4,13) Senki nem tudott volna rábírni a prédikálásra.”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Picture 2" descr="Martin Luther Might Not Have Nailed His 95 Theses to the Church Door -  HISTORY">
            <a:extLst>
              <a:ext uri="{FF2B5EF4-FFF2-40B4-BE49-F238E27FC236}">
                <a16:creationId xmlns:a16="http://schemas.microsoft.com/office/drawing/2014/main" id="{9D484B2E-2722-479D-9306-B4E0DF686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/>
          <a:stretch/>
        </p:blipFill>
        <p:spPr bwMode="auto">
          <a:xfrm>
            <a:off x="7303267" y="221199"/>
            <a:ext cx="4736547" cy="6415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B37EF46-73A9-F407-B645-D420ACA3D0C5}"/>
              </a:ext>
            </a:extLst>
          </p:cNvPr>
          <p:cNvSpPr txBox="1"/>
          <p:nvPr/>
        </p:nvSpPr>
        <p:spPr>
          <a:xfrm>
            <a:off x="152186" y="5195091"/>
            <a:ext cx="7133663" cy="1446550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hu-HU" sz="4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„nem tanácsos a lelkiismeret ellen tenni”</a:t>
            </a:r>
            <a:endParaRPr lang="hu-H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-26127" y="154777"/>
            <a:ext cx="6941535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1000"/>
              </a:spcAft>
            </a:pP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Husz János</a:t>
            </a:r>
          </a:p>
          <a:p>
            <a:pPr indent="449580" algn="ctr"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1369-1415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F020C05-E4EB-4B32-8A63-E956B93A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13" y="-5"/>
            <a:ext cx="5424405" cy="685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6856CD6E-EE22-4A54-AA4E-A8FE345F500D}"/>
              </a:ext>
            </a:extLst>
          </p:cNvPr>
          <p:cNvSpPr txBox="1"/>
          <p:nvPr/>
        </p:nvSpPr>
        <p:spPr>
          <a:xfrm>
            <a:off x="-34836" y="1272998"/>
            <a:ext cx="7038267" cy="5502275"/>
          </a:xfrm>
          <a:prstGeom prst="rect">
            <a:avLst/>
          </a:prstGeom>
          <a:solidFill>
            <a:srgbClr val="FF0000">
              <a:alpha val="21000"/>
            </a:srgb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„Isten a tanúm, hogy sohasem tanítottam azt, amivel a hamis tanúk megrágalmaztak. Boldogan halok ma meg, annak az evangéliumnak </a:t>
            </a:r>
          </a:p>
          <a:p>
            <a:pPr indent="449580" algn="ctr">
              <a:lnSpc>
                <a:spcPct val="150000"/>
              </a:lnSpc>
            </a:pP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igazságában, amelyről írtam, amelyet tanítottam, </a:t>
            </a:r>
          </a:p>
          <a:p>
            <a:pPr indent="449580" algn="ctr">
              <a:lnSpc>
                <a:spcPct val="150000"/>
              </a:lnSpc>
            </a:pP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amelyet hirdettem.”</a:t>
            </a:r>
            <a:endParaRPr lang="hu-HU" sz="3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5241756" y="278631"/>
            <a:ext cx="6941535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1000"/>
              </a:spcAft>
            </a:pP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John </a:t>
            </a:r>
            <a:r>
              <a:rPr lang="hu-H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Wycliffe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ctr"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1329-1384</a:t>
            </a:r>
            <a:endParaRPr lang="hu-H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856CD6E-EE22-4A54-AA4E-A8FE345F500D}"/>
              </a:ext>
            </a:extLst>
          </p:cNvPr>
          <p:cNvSpPr txBox="1"/>
          <p:nvPr/>
        </p:nvSpPr>
        <p:spPr>
          <a:xfrm>
            <a:off x="5192867" y="2031682"/>
            <a:ext cx="7016551" cy="4707314"/>
          </a:xfrm>
          <a:prstGeom prst="rect">
            <a:avLst/>
          </a:prstGeom>
          <a:solidFill>
            <a:srgbClr val="FF0000">
              <a:alpha val="21000"/>
            </a:srgb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hu-H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Elítélte a szentek, a relikviák és a zarándoklatok kultuszát, visszautasította a bűnbocsátásokat. Csontjait exhumálták és írásaival együtt elégették, hamvait folyóba szórták a konstanzi zsinat után.</a:t>
            </a:r>
          </a:p>
        </p:txBody>
      </p:sp>
      <p:pic>
        <p:nvPicPr>
          <p:cNvPr id="22530" name="Picture 2" descr="John Wycliffe">
            <a:extLst>
              <a:ext uri="{FF2B5EF4-FFF2-40B4-BE49-F238E27FC236}">
                <a16:creationId xmlns:a16="http://schemas.microsoft.com/office/drawing/2014/main" id="{CED82B8A-7926-4CE9-8BB4-EECACD7FE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" y="424483"/>
            <a:ext cx="5271343" cy="599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86363" y="3997325"/>
            <a:ext cx="11801856" cy="2800767"/>
          </a:xfrm>
          <a:prstGeom prst="rect">
            <a:avLst/>
          </a:prstGeom>
          <a:solidFill>
            <a:schemeClr val="tx2"/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hu-HU" sz="22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István pedig - kegyelemmel és erővel telve - nagy csodákat és jeleket tett a nép között. </a:t>
            </a:r>
            <a:r>
              <a:rPr lang="hu-HU" sz="22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Megjelentek azonban néhányan a szabadosok, a </a:t>
            </a:r>
            <a:r>
              <a:rPr lang="hu-HU" sz="2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ciréneiek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az alexandriaiak zsinagógájából, valamint néhányan a </a:t>
            </a:r>
            <a:r>
              <a:rPr lang="hu-HU" sz="2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ciliciaiak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ázsiaiak közül, és vitatkoztak Istvánnal; </a:t>
            </a:r>
            <a:r>
              <a:rPr lang="hu-HU" sz="22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nem tudtak </a:t>
            </a:r>
            <a:r>
              <a:rPr lang="hu-HU" sz="2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szembeszállni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azzal a bölcsességgel és Lélekkel, amellyel beszélt. </a:t>
            </a:r>
            <a:r>
              <a:rPr lang="hu-HU" sz="22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sz="2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felbújtottak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embereket, akik ezt mondták: „Hallottuk, amikor káromolta Mózest és az Istent.” </a:t>
            </a:r>
            <a:r>
              <a:rPr lang="hu-HU" sz="22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Ezzel fellázították a népet, a véneket és az írástudókat, rárohanva elfogták őt, és a nagytanács elé hurcolták. </a:t>
            </a:r>
            <a:r>
              <a:rPr lang="hu-HU" sz="22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hu-HU" sz="2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Hamis tanúkat is állítottak, akik ezt mondták: „Ez az ember állandóan e szent hely és a törvény ellen beszél.” </a:t>
            </a:r>
            <a:r>
              <a:rPr lang="hu-HU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ApCsel 6,8-13</a:t>
            </a:r>
            <a:endParaRPr lang="hu-HU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Szent István diakónus és vértanú « Keresztény Ünnepek">
            <a:extLst>
              <a:ext uri="{FF2B5EF4-FFF2-40B4-BE49-F238E27FC236}">
                <a16:creationId xmlns:a16="http://schemas.microsoft.com/office/drawing/2014/main" id="{466EC388-D926-4AEB-8A3D-AB5235EE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7" y="297994"/>
            <a:ext cx="7234006" cy="363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90B20A9-B5AA-4A3F-B18A-397C75AF0BC1}"/>
              </a:ext>
            </a:extLst>
          </p:cNvPr>
          <p:cNvSpPr txBox="1"/>
          <p:nvPr/>
        </p:nvSpPr>
        <p:spPr>
          <a:xfrm>
            <a:off x="128016" y="206483"/>
            <a:ext cx="11935968" cy="6445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Ő pedig az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ÚRhoz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kiáltott segítségért, és az ÚR mutatott neki egy fát. Azt dobta bele a vízbe, és édessé vált a víz. Ott adott a népnek rendelkezéseket és törvényeket, és ott tette próbára őket.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Ezt mondta: Ha engedelmesen hallgatsz Istenednek, az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ÚRnak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szavára, és azt teszed, amit ő helyesnek tart, figyelsz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parancsolataira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519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86363" y="4065131"/>
            <a:ext cx="11801856" cy="2677656"/>
          </a:xfrm>
          <a:prstGeom prst="rect">
            <a:avLst/>
          </a:prstGeom>
          <a:solidFill>
            <a:schemeClr val="tx2"/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hu-H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hu-H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Erre hangosan kiáltoztak, bedugták a fülüket, és egy akarattal rárohantak; </a:t>
            </a:r>
            <a:r>
              <a:rPr lang="hu-HU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hu-H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azután kiűzték a városon kívülre, és megkövezték. A tanúk pedig felsőruháikat egy Saul nevű ifjú lába elé tették le. </a:t>
            </a:r>
            <a:r>
              <a:rPr lang="hu-HU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hu-H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Amikor megkövezték Istvánt, az így imádkozott: „Úr Jézus, vedd magadhoz lelkemet!” </a:t>
            </a:r>
            <a:r>
              <a:rPr lang="hu-HU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hu-H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Azután térdre esett, és hangosan felkiáltott: „Uram, ne ródd fel nekik ezt a bűnt!” És amikor ezt mondta, meghalt.” </a:t>
            </a:r>
            <a:r>
              <a:rPr lang="hu-HU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ApCsel 7,57-60</a:t>
            </a:r>
          </a:p>
        </p:txBody>
      </p:sp>
      <p:pic>
        <p:nvPicPr>
          <p:cNvPr id="2" name="Picture 2" descr="Szent István diakónus és vértanú « Keresztény Ünnepek">
            <a:extLst>
              <a:ext uri="{FF2B5EF4-FFF2-40B4-BE49-F238E27FC236}">
                <a16:creationId xmlns:a16="http://schemas.microsoft.com/office/drawing/2014/main" id="{359976EF-69B3-899D-7B14-75E92E0A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7" y="297994"/>
            <a:ext cx="7234006" cy="363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95072" y="1690688"/>
            <a:ext cx="11801856" cy="4059253"/>
          </a:xfrm>
          <a:prstGeom prst="rect">
            <a:avLst/>
          </a:prstGeom>
          <a:solidFill>
            <a:schemeClr val="tx1">
              <a:alpha val="39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120"/>
              </a:spcAft>
            </a:pP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mondja:</a:t>
            </a:r>
          </a:p>
          <a:p>
            <a:pPr marL="228600" algn="ctr">
              <a:lnSpc>
                <a:spcPct val="150000"/>
              </a:lnSpc>
              <a:spcAft>
                <a:spcPts val="120"/>
              </a:spcAft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„ha valaki vallást tesz rólam az emberek előtt, az Emberfia is vallást tesz arról az Isten angyalai előtt.”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95072" y="557859"/>
            <a:ext cx="11801856" cy="5742278"/>
          </a:xfrm>
          <a:prstGeom prst="rect">
            <a:avLst/>
          </a:prstGeom>
          <a:solidFill>
            <a:schemeClr val="tx1">
              <a:alpha val="39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Jézus mondja: 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 félj attól, amit el fogsz szenvedni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Íme, az ördög 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börtönbe fog vetni közületek némelyeket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hogy próbát álljatok ki, és nyomorúságotok lesz tíz napig. 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Légy hű mindhalálig, és neked adom az élet koronáját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Jel 2,10</a:t>
            </a:r>
            <a:endParaRPr lang="hu-HU" sz="400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7783880-507C-47E5-816A-FF7B85EB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F1282884-8460-40CA-AD54-8975D724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ptalálatok a következőre: PPT background">
            <a:extLst>
              <a:ext uri="{FF2B5EF4-FFF2-40B4-BE49-F238E27FC236}">
                <a16:creationId xmlns:a16="http://schemas.microsoft.com/office/drawing/2014/main" id="{80C49065-9B72-4B11-9839-582F2C3A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86A3EDB-99D4-4ED9-87D0-D4C965F5A9F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>
            <a:extLst>
              <a:ext uri="{FF2B5EF4-FFF2-40B4-BE49-F238E27FC236}">
                <a16:creationId xmlns:a16="http://schemas.microsoft.com/office/drawing/2014/main" id="{461F8BA2-1714-4425-AFAB-195F88A9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04179FF2-8AF0-49DD-A09D-40E7C76EE90C}"/>
              </a:ext>
            </a:extLst>
          </p:cNvPr>
          <p:cNvSpPr/>
          <p:nvPr/>
        </p:nvSpPr>
        <p:spPr>
          <a:xfrm>
            <a:off x="-8709" y="-2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9495EAD-E9E0-4835-8C4E-9C53A9A60512}"/>
              </a:ext>
            </a:extLst>
          </p:cNvPr>
          <p:cNvSpPr txBox="1"/>
          <p:nvPr/>
        </p:nvSpPr>
        <p:spPr>
          <a:xfrm>
            <a:off x="195072" y="1690688"/>
            <a:ext cx="11801856" cy="2751715"/>
          </a:xfrm>
          <a:prstGeom prst="rect">
            <a:avLst/>
          </a:prstGeom>
          <a:solidFill>
            <a:schemeClr val="tx1">
              <a:alpha val="39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Ő pedig az </a:t>
            </a:r>
            <a:r>
              <a:rPr lang="hu-H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ÚRhoz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kiáltott segítségért, és az ÚR mutatott neki egy fát. Azt dobta bele a vízbe, és édessé vált a víz.” </a:t>
            </a:r>
            <a:r>
              <a:rPr lang="hu-H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Móz 15,25</a:t>
            </a:r>
            <a:r>
              <a:rPr lang="hu-H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0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8852C6E-DA03-4ED5-B7CF-DF0979CD96E4}"/>
              </a:ext>
            </a:extLst>
          </p:cNvPr>
          <p:cNvSpPr txBox="1"/>
          <p:nvPr/>
        </p:nvSpPr>
        <p:spPr>
          <a:xfrm>
            <a:off x="146304" y="1287548"/>
            <a:ext cx="11899392" cy="4282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megtartod minden rendelkezését, akkor nem bocsátok rád egyet sem azok közül a bajok közül, amelyeket Egyiptomra bocsátottam. Mert én, az ÚR, vagyok a te gyógyítód.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Azután elérkeztek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Élímbe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Ott tizenkét vízforrás volt és hetven pálmafa. Ott ütöttek tábort a víz mellett.”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 Móz 15,22-27</a:t>
            </a:r>
          </a:p>
        </p:txBody>
      </p:sp>
    </p:spTree>
    <p:extLst>
      <p:ext uri="{BB962C8B-B14F-4D97-AF65-F5344CB8AC3E}">
        <p14:creationId xmlns:p14="http://schemas.microsoft.com/office/powerpoint/2010/main" val="23462103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9942" y="4978400"/>
            <a:ext cx="11832116" cy="176943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REFORMÁCIÓI sorozat</a:t>
            </a:r>
            <a:endParaRPr lang="hu-HU" sz="5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2044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AEA57BC-D6B3-458C-9968-72FED9AAC01D}"/>
              </a:ext>
            </a:extLst>
          </p:cNvPr>
          <p:cNvSpPr txBox="1"/>
          <p:nvPr/>
        </p:nvSpPr>
        <p:spPr>
          <a:xfrm>
            <a:off x="97536" y="770128"/>
            <a:ext cx="11923776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nap: </a:t>
            </a:r>
            <a:r>
              <a:rPr lang="hu-HU" sz="4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Móz 15,22-27 – A keserű víz édes lesz </a:t>
            </a:r>
            <a:r>
              <a:rPr lang="hu-HU" sz="4800" b="1" baseline="30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Márában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C54A125-25D3-11B7-6A06-FF245EB4F6FD}"/>
              </a:ext>
            </a:extLst>
          </p:cNvPr>
          <p:cNvSpPr txBox="1"/>
          <p:nvPr/>
        </p:nvSpPr>
        <p:spPr>
          <a:xfrm>
            <a:off x="97536" y="1855938"/>
            <a:ext cx="11923776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nap: </a:t>
            </a:r>
            <a:r>
              <a:rPr lang="hu-HU" sz="4800" b="1" baseline="30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</a:t>
            </a:r>
            <a:r>
              <a:rPr lang="hu-HU" sz="4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5,12-16 – Jézus meggyógyít egy leprást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8F17C0F-C61B-379C-6FF0-9EE3514EEFB1}"/>
              </a:ext>
            </a:extLst>
          </p:cNvPr>
          <p:cNvSpPr txBox="1"/>
          <p:nvPr/>
        </p:nvSpPr>
        <p:spPr>
          <a:xfrm>
            <a:off x="97536" y="2937096"/>
            <a:ext cx="12094464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nap: </a:t>
            </a:r>
            <a:r>
              <a:rPr lang="hu-HU" sz="4800" b="1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sz="4800" b="1" baseline="30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u-HU" sz="4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9,1-7 – A vakon született ember meggyógyítása szombaton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FBC2836-E8B0-B303-D86D-7C97A19DB5F9}"/>
              </a:ext>
            </a:extLst>
          </p:cNvPr>
          <p:cNvSpPr txBox="1"/>
          <p:nvPr/>
        </p:nvSpPr>
        <p:spPr>
          <a:xfrm>
            <a:off x="97536" y="4018254"/>
            <a:ext cx="12094464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nap: </a:t>
            </a:r>
            <a:r>
              <a:rPr lang="hu-HU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 17,14-17 </a:t>
            </a:r>
            <a:r>
              <a:rPr lang="hu-HU" sz="4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 próféta Isten oltalmát kéri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F7CAB52-083C-0B62-0461-83F3031AF8C6}"/>
              </a:ext>
            </a:extLst>
          </p:cNvPr>
          <p:cNvSpPr txBox="1"/>
          <p:nvPr/>
        </p:nvSpPr>
        <p:spPr>
          <a:xfrm>
            <a:off x="97536" y="5099412"/>
            <a:ext cx="12094464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nap: </a:t>
            </a:r>
            <a:r>
              <a:rPr lang="hu-HU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 15,1-4 </a:t>
            </a:r>
            <a:r>
              <a:rPr lang="hu-HU" sz="4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 győztesek éneke az üvegtenger mellett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4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CF2081-0600-4915-A7A9-4CEFD5953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" y="1257299"/>
            <a:ext cx="6922343" cy="4864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F44964E8-0534-405C-B292-E072A164A06D}"/>
              </a:ext>
            </a:extLst>
          </p:cNvPr>
          <p:cNvSpPr/>
          <p:nvPr/>
        </p:nvSpPr>
        <p:spPr>
          <a:xfrm>
            <a:off x="188976" y="0"/>
            <a:ext cx="6783324" cy="1060704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Búcsúcédula 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árúsítás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E847971-91C7-F82E-8A58-CBE4A4419AFC}"/>
              </a:ext>
            </a:extLst>
          </p:cNvPr>
          <p:cNvSpPr/>
          <p:nvPr/>
        </p:nvSpPr>
        <p:spPr>
          <a:xfrm>
            <a:off x="7111238" y="0"/>
            <a:ext cx="4941824" cy="255905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megengedték a bűnökért elégtételül kiszabott súlyos büntetéseknek könnyebb természetűekkel való felcserélését.</a:t>
            </a:r>
            <a:endParaRPr lang="hu-H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5ADAADF-0418-9B71-1047-6AA454BB001A}"/>
              </a:ext>
            </a:extLst>
          </p:cNvPr>
          <p:cNvSpPr/>
          <p:nvPr/>
        </p:nvSpPr>
        <p:spPr>
          <a:xfrm>
            <a:off x="7061200" y="2536823"/>
            <a:ext cx="4941824" cy="255905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bűnös személyes teljesítményeit megválthassa, mégpedig az egyház számára hasznot jelentő cselekedetekkel.</a:t>
            </a:r>
            <a:endParaRPr lang="hu-H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7453ED1-3E34-845D-C638-C04499FCC786}"/>
              </a:ext>
            </a:extLst>
          </p:cNvPr>
          <p:cNvSpPr/>
          <p:nvPr/>
        </p:nvSpPr>
        <p:spPr>
          <a:xfrm>
            <a:off x="7086260" y="4882351"/>
            <a:ext cx="4941824" cy="190659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bőséges adakozás templomépítésre, </a:t>
            </a:r>
          </a:p>
          <a:p>
            <a:pPr algn="ctr"/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egyház egyéb céljaira, </a:t>
            </a:r>
          </a:p>
          <a:p>
            <a:pPr algn="ctr"/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részvétel a keresztes háborúkban</a:t>
            </a:r>
            <a:endParaRPr lang="hu-H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44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CF2081-0600-4915-A7A9-4CEFD5953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2" y="1349477"/>
            <a:ext cx="7839456" cy="5508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F44964E8-0534-405C-B292-E072A164A06D}"/>
              </a:ext>
            </a:extLst>
          </p:cNvPr>
          <p:cNvSpPr/>
          <p:nvPr/>
        </p:nvSpPr>
        <p:spPr>
          <a:xfrm>
            <a:off x="134112" y="0"/>
            <a:ext cx="11923776" cy="1060704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1476-ban a búcsút kiterjesztették az elhaltak lelkére is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6161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építészet, óra, épület, emlékmű, szobor, hely, tájékozódási pont, homlokzat, templom, katedrális, keresztény, Bezárás, istentiszteleti hely, Biblia, látnivalók, Óváros, szobor, művészet, hit, Németország, bazilika, kupola, hangulat , történelmileg, középkor, frauenkirche, szászország, drezda, isten, protestáns, teológus, reformáció, Luther Márton, ókori történelem, tézisek, Luther-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 descr="X. Leó pápa – Wikipédia">
            <a:extLst>
              <a:ext uri="{FF2B5EF4-FFF2-40B4-BE49-F238E27FC236}">
                <a16:creationId xmlns:a16="http://schemas.microsoft.com/office/drawing/2014/main" id="{3D7FD31B-C609-4E07-B41E-5805CC36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7" y="-1"/>
            <a:ext cx="55800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100D345-8AB1-4331-8774-2CFC124D3ECC}"/>
              </a:ext>
            </a:extLst>
          </p:cNvPr>
          <p:cNvSpPr/>
          <p:nvPr/>
        </p:nvSpPr>
        <p:spPr>
          <a:xfrm>
            <a:off x="0" y="0"/>
            <a:ext cx="6771721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X. Leó pápa</a:t>
            </a:r>
          </a:p>
          <a:p>
            <a:pPr algn="ctr"/>
            <a:r>
              <a:rPr lang="hu-HU" sz="3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1475</a:t>
            </a:r>
            <a:r>
              <a:rPr lang="hu-HU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hu-HU" sz="3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1521</a:t>
            </a:r>
          </a:p>
          <a:p>
            <a:pPr algn="ctr"/>
            <a:endParaRPr lang="hu-HU" sz="16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Ő rendelte el és teljes bocsánatot hirdetett azoknak, akik a 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Szent Péter-bazilika 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befejezéséhez pénzadományokkal hozzájárultak. 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valaki megvásárolta a búcsúcédulát, akkor a pápa (vagy megbízottja) megbocsátotta a vétkeit.</a:t>
            </a:r>
          </a:p>
        </p:txBody>
      </p:sp>
    </p:spTree>
    <p:extLst>
      <p:ext uri="{BB962C8B-B14F-4D97-AF65-F5344CB8AC3E}">
        <p14:creationId xmlns:p14="http://schemas.microsoft.com/office/powerpoint/2010/main" val="127360351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1183</Words>
  <Application>Microsoft Office PowerPoint</Application>
  <PresentationFormat>Szélesvásznú</PresentationFormat>
  <Paragraphs>73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evisk</dc:creator>
  <cp:lastModifiedBy>Krisztián Zsarnai</cp:lastModifiedBy>
  <cp:revision>12</cp:revision>
  <dcterms:created xsi:type="dcterms:W3CDTF">2021-10-30T19:28:33Z</dcterms:created>
  <dcterms:modified xsi:type="dcterms:W3CDTF">2022-10-24T15:08:40Z</dcterms:modified>
</cp:coreProperties>
</file>