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6" r:id="rId10"/>
    <p:sldId id="265" r:id="rId11"/>
    <p:sldId id="264" r:id="rId12"/>
    <p:sldId id="268" r:id="rId13"/>
    <p:sldId id="267" r:id="rId14"/>
    <p:sldId id="270" r:id="rId15"/>
    <p:sldId id="269" r:id="rId16"/>
    <p:sldId id="271" r:id="rId1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FA7329C-43D9-F5C4-E766-7EF3FF709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4BADDFA-4B1A-4E80-E8E5-02D4B76654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AF56C38-5DFA-23EC-3E6D-BDA897DA2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16F14-4853-4160-A576-F53149E57C99}" type="datetimeFigureOut">
              <a:rPr lang="hu-HU" smtClean="0"/>
              <a:t>2022. 09. 25.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5380394-741F-0B07-6248-BFEAE3ACA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4DDB5FB-9000-74A3-CB9A-214C79AB5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1313-124A-460C-8377-D12E665056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328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EA0E83B-2D05-B355-5521-6D1A71E6C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82176F05-765C-AC2F-02C6-0F1EF7D0B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646843A-A430-1183-63C4-F0583C6D2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16F14-4853-4160-A576-F53149E57C99}" type="datetimeFigureOut">
              <a:rPr lang="hu-HU" smtClean="0"/>
              <a:t>2022. 09. 25.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6FDCC1B-A96F-1A0D-A672-1D316A496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617212D-E765-EBD2-1492-605F88ACD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1313-124A-460C-8377-D12E665056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5667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6BDD8188-1B09-C3DB-0C49-F55C5132AA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2B3D14D0-B30E-2F92-8893-C13267A56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1C34A1D-5FD2-62BD-698C-B95D2BF84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16F14-4853-4160-A576-F53149E57C99}" type="datetimeFigureOut">
              <a:rPr lang="hu-HU" smtClean="0"/>
              <a:t>2022. 09. 25.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7F2D365-DC1F-95F8-C319-AF5C17D00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1FB9182-E58D-E86D-CDB1-CFB0ACA1A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1313-124A-460C-8377-D12E665056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003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E85151B-FE7E-8FC1-BDDA-88996BD12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2B6497B-613B-5CE7-AB73-CB84CFDF5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1EBC1E4-1942-EAA2-C72B-20F075859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16F14-4853-4160-A576-F53149E57C99}" type="datetimeFigureOut">
              <a:rPr lang="hu-HU" smtClean="0"/>
              <a:t>2022. 09. 25.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3E02E93-4C39-C57F-AEF0-2F55600C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4330DF9-012A-1492-514E-D5C5CD66D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1313-124A-460C-8377-D12E665056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1614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FFAD54A-FF48-B376-691A-E9ADB228D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2300FDC-546F-02A4-2DDD-C256930AC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3EC5CF2-0DE4-064E-CBF0-7B5B73042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16F14-4853-4160-A576-F53149E57C99}" type="datetimeFigureOut">
              <a:rPr lang="hu-HU" smtClean="0"/>
              <a:t>2022. 09. 25.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9140699-17BF-8D35-F81F-F0444393C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1F0A2B4-7763-A1DB-D5BA-160E389A0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1313-124A-460C-8377-D12E665056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3290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4C58560-DC2F-A640-1B98-6D8F83734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B15B063-88B7-C860-DEDA-358F9D6E9F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FFA6317-7262-1925-AC75-C877F5F34B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462FA3C-D2F3-6027-1C52-A9D4E20B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16F14-4853-4160-A576-F53149E57C99}" type="datetimeFigureOut">
              <a:rPr lang="hu-HU" smtClean="0"/>
              <a:t>2022. 09. 25.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CDE0913-85CD-A23D-2CEB-9B0791CA1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620D871-1C43-A1A2-07B9-FA04111EF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1313-124A-460C-8377-D12E665056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2922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45A4D8B-B12B-B096-0BFB-E7B7B6C43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EE8D308-6ED3-6DC8-C803-6686967B8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6053746-8D48-F4C8-66FE-D83FB4BC12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0ABEFDE6-3042-502C-9B8F-ED505DC369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1B402BB0-8BD2-E8B6-E19E-603A844A67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53EDC384-017E-2C05-B5EE-6658A30C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16F14-4853-4160-A576-F53149E57C99}" type="datetimeFigureOut">
              <a:rPr lang="hu-HU" smtClean="0"/>
              <a:t>2022. 09. 25.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8ED0D563-E692-8EC5-10E0-F04A20E95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4CB9BA0F-E803-32F4-DD33-F09892002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1313-124A-460C-8377-D12E665056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0479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6B7FAA0-22AD-2D7C-5144-2B5B4AF4F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635669E4-96CA-334F-9217-1F1500B60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16F14-4853-4160-A576-F53149E57C99}" type="datetimeFigureOut">
              <a:rPr lang="hu-HU" smtClean="0"/>
              <a:t>2022. 09. 25.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DEC71CC3-9897-DB7A-E4DD-4BFBE869A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B23518D6-95CA-97C7-C3F1-B1EA1538F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1313-124A-460C-8377-D12E665056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0242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F69E8D3D-1A2A-CD20-A5A3-F04114336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16F14-4853-4160-A576-F53149E57C99}" type="datetimeFigureOut">
              <a:rPr lang="hu-HU" smtClean="0"/>
              <a:t>2022. 09. 25.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4B81091A-2369-51BA-0EE6-A9D76069B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4D42AEBE-22CD-CC17-4DB7-65217FA61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1313-124A-460C-8377-D12E665056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6698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6F79A2C-63EC-78F1-E7A2-47EB6C537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F6A6AF3-C536-09BA-370D-C445AB22F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8B0F4A2-D410-D80E-2B9D-C8F17B755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5AAAFDF-3F6D-B1CF-C341-04122B30E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16F14-4853-4160-A576-F53149E57C99}" type="datetimeFigureOut">
              <a:rPr lang="hu-HU" smtClean="0"/>
              <a:t>2022. 09. 25.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A8A1F02-8F2A-26E1-1F99-D264D6A6C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C3209FD-8796-6AFA-FD68-E0F79A77B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1313-124A-460C-8377-D12E665056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662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E09EE34-9F21-18C1-D37A-EB3ECE541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8F5E10CF-F0AE-4749-1077-7B44CED07A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6EEED75-BF02-F7A4-E7CA-221943FB8B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BFCCCAE-3CBA-EFE4-3EC5-72002E830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16F14-4853-4160-A576-F53149E57C99}" type="datetimeFigureOut">
              <a:rPr lang="hu-HU" smtClean="0"/>
              <a:t>2022. 09. 25.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91D574E-7713-C363-0E74-743B8E28D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9653347-0379-2FE0-C7B0-7EC0CC8C2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1313-124A-460C-8377-D12E665056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4211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749F2FE4-8884-7BE8-1A0E-3E2BAAC8C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E07896F-BB24-3F56-F921-F1B3DD32A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6072AD4-39D5-8827-BDE9-C05D082B47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16F14-4853-4160-A576-F53149E57C99}" type="datetimeFigureOut">
              <a:rPr lang="hu-HU" smtClean="0"/>
              <a:t>2022. 09. 25.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8631F24-95FD-93F7-D6AA-302BD5051E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A83812D-617C-2F6D-64C4-81F1DAAD57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A1313-124A-460C-8377-D12E665056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7162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B8CFF77-69E3-469D-93BC-AAF6B04F79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EE90374-C65C-6A8A-811A-B646C06753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Képtalálatok a következőre: PPT background">
            <a:extLst>
              <a:ext uri="{FF2B5EF4-FFF2-40B4-BE49-F238E27FC236}">
                <a16:creationId xmlns:a16="http://schemas.microsoft.com/office/drawing/2014/main" id="{B945521A-04DB-26FF-B68A-17EF74DA5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52D2E9DA-AEE1-60E6-0D26-889DFDC20E1A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>
              <a:alpha val="73000"/>
            </a:schemeClr>
          </a:solidFill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85FDCAB9-2B60-7B05-BD7E-98357B629F35}"/>
              </a:ext>
            </a:extLst>
          </p:cNvPr>
          <p:cNvSpPr txBox="1"/>
          <p:nvPr/>
        </p:nvSpPr>
        <p:spPr>
          <a:xfrm>
            <a:off x="152399" y="-133258"/>
            <a:ext cx="11887200" cy="7124514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2800" b="1" i="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hu-HU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Ezért mondom nektek: ne aggódjatok életetekért, hogy mit egyetek, vagy mit igyatok, se testetekért, hogy mibe öltözködjetek. Nem több-e az élet a tápláléknál, és a test a ruházatnál? </a:t>
            </a:r>
            <a:r>
              <a:rPr lang="hu-HU" sz="2800" b="1" i="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hu-HU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Nézzétek meg az égi madarakat: nem vetnek, nem is aratnak, csűrbe sem gyűjtenek, és a ti mennyei Atyátok táplálja őket. Nem vagytok-e ti értékesebbek azoknál? </a:t>
            </a:r>
            <a:r>
              <a:rPr lang="hu-HU" sz="2800" b="1" i="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hu-HU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Aggódásával pedig ki tudná közületek meghosszabbítani életét csak egy perccel is? </a:t>
            </a:r>
            <a:r>
              <a:rPr lang="hu-HU" sz="2800" b="1" i="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hu-HU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Mit aggódtok a ruházatért is? Figyeljétek meg a mező liliomait, hogyan növekednek: nem fáradoznak, és nem fonnak, </a:t>
            </a:r>
            <a:r>
              <a:rPr lang="hu-HU" sz="2800" b="1" i="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hu-HU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 mondom nektek, hogy Salamon teljes dicsőségében sem öltözködött úgy, mint ezek közül akár csak egy is. </a:t>
            </a:r>
            <a:r>
              <a:rPr lang="hu-HU" sz="2800" b="1" i="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hu-HU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 pedig a mező füvét, amely ma van, és holnap a kemencébe vetik, így öltözteti Isten, nem sokkal inkább titeket, kicsinyhitűek? </a:t>
            </a:r>
            <a:r>
              <a:rPr lang="hu-HU" sz="28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Mt</a:t>
            </a:r>
            <a:r>
              <a:rPr lang="hu-HU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6,25-30</a:t>
            </a:r>
            <a:endParaRPr lang="hu-H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385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B8CFF77-69E3-469D-93BC-AAF6B04F79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EE90374-C65C-6A8A-811A-B646C06753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Képtalálatok a következőre: PPT background">
            <a:extLst>
              <a:ext uri="{FF2B5EF4-FFF2-40B4-BE49-F238E27FC236}">
                <a16:creationId xmlns:a16="http://schemas.microsoft.com/office/drawing/2014/main" id="{B945521A-04DB-26FF-B68A-17EF74DA5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52D2E9DA-AEE1-60E6-0D26-889DFDC20E1A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5CA05CC4-70C5-F00A-C352-6EF689AFE3B5}"/>
              </a:ext>
            </a:extLst>
          </p:cNvPr>
          <p:cNvSpPr txBox="1"/>
          <p:nvPr/>
        </p:nvSpPr>
        <p:spPr>
          <a:xfrm>
            <a:off x="196466" y="518747"/>
            <a:ext cx="11799065" cy="5820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„Hozz nekem egy falat kenyeret is magaddal! </a:t>
            </a:r>
            <a:r>
              <a:rPr lang="hu-HU" sz="36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hu-H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az asszony így felelt: A te Istenedre, az élő </a:t>
            </a:r>
            <a:r>
              <a:rPr lang="hu-H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ÚRra</a:t>
            </a:r>
            <a:r>
              <a:rPr lang="hu-H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mondom, hogy nincs honnan vennem. Csak egy marék liszt van a fazekamban, és egy kevés olaj a korsómban. Éppen most szedegetek pár darab fát, hogy hazamenve ételt készítsek magamnak és a fiamnak. </a:t>
            </a:r>
          </a:p>
          <a:p>
            <a:pPr algn="ctr">
              <a:lnSpc>
                <a:spcPct val="150000"/>
              </a:lnSpc>
            </a:pPr>
            <a:r>
              <a:rPr lang="hu-HU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 azt megesszük, azután meghalunk.</a:t>
            </a:r>
            <a:r>
              <a:rPr lang="hu-H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hu-H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hu-HU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Kir</a:t>
            </a:r>
            <a:r>
              <a:rPr lang="hu-H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17,11b-12</a:t>
            </a:r>
            <a:endParaRPr lang="hu-H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984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B8CFF77-69E3-469D-93BC-AAF6B04F79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EE90374-C65C-6A8A-811A-B646C06753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Képtalálatok a következőre: PPT background">
            <a:extLst>
              <a:ext uri="{FF2B5EF4-FFF2-40B4-BE49-F238E27FC236}">
                <a16:creationId xmlns:a16="http://schemas.microsoft.com/office/drawing/2014/main" id="{B945521A-04DB-26FF-B68A-17EF74DA5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52D2E9DA-AEE1-60E6-0D26-889DFDC20E1A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A3D6E98F-D026-7039-7CC3-7B3B43E679CF}"/>
              </a:ext>
            </a:extLst>
          </p:cNvPr>
          <p:cNvSpPr txBox="1"/>
          <p:nvPr/>
        </p:nvSpPr>
        <p:spPr>
          <a:xfrm>
            <a:off x="124857" y="518747"/>
            <a:ext cx="11942284" cy="5820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</a:t>
            </a:r>
            <a:r>
              <a:rPr lang="hu-HU" sz="36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14</a:t>
            </a: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Mert így szól az ÚR, Izráel Istene: A lisztesfazék nem ürül ki, és az olajoskorsó nem fogy ki, míg az ÚR esőt nem ad a földre. </a:t>
            </a:r>
            <a:r>
              <a:rPr lang="hu-HU" sz="36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15</a:t>
            </a: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Az asszony elment, és Illés beszéde szerint járt el. És evett ő is, meg az asszony és a háza népe is minden nap. </a:t>
            </a:r>
            <a:r>
              <a:rPr lang="hu-HU" sz="36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16</a:t>
            </a: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lisztesfazék nem ürült ki, az olajoskorsó sem fogyott ki, az ÚR ígérete szerint, </a:t>
            </a:r>
          </a:p>
          <a:p>
            <a:pPr algn="ctr">
              <a:lnSpc>
                <a:spcPct val="150000"/>
              </a:lnSpc>
            </a:pP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amit megmondott Illés által.” </a:t>
            </a:r>
            <a:r>
              <a:rPr lang="hu-H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 </a:t>
            </a:r>
            <a:r>
              <a:rPr lang="hu-H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Kir</a:t>
            </a:r>
            <a:r>
              <a:rPr lang="hu-H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17,14-16</a:t>
            </a:r>
            <a:endParaRPr lang="hu-H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593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B8CFF77-69E3-469D-93BC-AAF6B04F79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EE90374-C65C-6A8A-811A-B646C06753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Képtalálatok a következőre: PPT background">
            <a:extLst>
              <a:ext uri="{FF2B5EF4-FFF2-40B4-BE49-F238E27FC236}">
                <a16:creationId xmlns:a16="http://schemas.microsoft.com/office/drawing/2014/main" id="{B945521A-04DB-26FF-B68A-17EF74DA5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52D2E9DA-AEE1-60E6-0D26-889DFDC20E1A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A3D6E98F-D026-7039-7CC3-7B3B43E679CF}"/>
              </a:ext>
            </a:extLst>
          </p:cNvPr>
          <p:cNvSpPr txBox="1"/>
          <p:nvPr/>
        </p:nvSpPr>
        <p:spPr>
          <a:xfrm>
            <a:off x="124857" y="518747"/>
            <a:ext cx="11942284" cy="5820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</a:t>
            </a:r>
            <a:r>
              <a:rPr lang="hu-HU" sz="36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14</a:t>
            </a: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Mert így szól az ÚR, Izráel Istene: A lisztesfazék nem ürül ki, és az olajoskorsó nem fogy ki, míg az ÚR esőt nem ad a földre. </a:t>
            </a:r>
            <a:r>
              <a:rPr lang="hu-HU" sz="36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15</a:t>
            </a: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Az asszony elment, és Illés beszéde szerint járt el. És evett ő is, meg az asszony és a háza népe is minden nap. </a:t>
            </a:r>
            <a:r>
              <a:rPr lang="hu-HU" sz="3600" b="1" u="sng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16</a:t>
            </a:r>
            <a:r>
              <a:rPr lang="hu-HU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A lisztesfazék nem ürült ki, az olajoskorsó sem fogyott ki, az ÚR ígérete szerint</a:t>
            </a: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amit megmondott Illés által.” </a:t>
            </a:r>
            <a:r>
              <a:rPr lang="hu-H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 </a:t>
            </a:r>
            <a:r>
              <a:rPr lang="hu-H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Kir</a:t>
            </a:r>
            <a:r>
              <a:rPr lang="hu-H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17,14-16</a:t>
            </a:r>
            <a:endParaRPr lang="hu-H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311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B8CFF77-69E3-469D-93BC-AAF6B04F79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EE90374-C65C-6A8A-811A-B646C06753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Képtalálatok a következőre: PPT background">
            <a:extLst>
              <a:ext uri="{FF2B5EF4-FFF2-40B4-BE49-F238E27FC236}">
                <a16:creationId xmlns:a16="http://schemas.microsoft.com/office/drawing/2014/main" id="{B945521A-04DB-26FF-B68A-17EF74DA5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52D2E9DA-AEE1-60E6-0D26-889DFDC20E1A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170" name="Picture 2" descr="Lehet, hogy egy kép erről: 1 személy és belső tér">
            <a:extLst>
              <a:ext uri="{FF2B5EF4-FFF2-40B4-BE49-F238E27FC236}">
                <a16:creationId xmlns:a16="http://schemas.microsoft.com/office/drawing/2014/main" id="{152EC3F0-62EE-E9DD-AE8D-1E5BEC889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886" y="1239495"/>
            <a:ext cx="6054584" cy="45409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Lehet, hogy egy kép erről: fa">
            <a:extLst>
              <a:ext uri="{FF2B5EF4-FFF2-40B4-BE49-F238E27FC236}">
                <a16:creationId xmlns:a16="http://schemas.microsoft.com/office/drawing/2014/main" id="{5B317223-232B-8A06-B73C-1D9BB9847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98" y="553120"/>
            <a:ext cx="4573377" cy="60978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471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B8CFF77-69E3-469D-93BC-AAF6B04F79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EE90374-C65C-6A8A-811A-B646C06753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Képtalálatok a következőre: PPT background">
            <a:extLst>
              <a:ext uri="{FF2B5EF4-FFF2-40B4-BE49-F238E27FC236}">
                <a16:creationId xmlns:a16="http://schemas.microsoft.com/office/drawing/2014/main" id="{B945521A-04DB-26FF-B68A-17EF74DA5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52D2E9DA-AEE1-60E6-0D26-889DFDC20E1A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A552841-380E-5110-AB82-A508EC50E8B9}"/>
              </a:ext>
            </a:extLst>
          </p:cNvPr>
          <p:cNvSpPr txBox="1"/>
          <p:nvPr/>
        </p:nvSpPr>
        <p:spPr>
          <a:xfrm>
            <a:off x="969485" y="849207"/>
            <a:ext cx="634571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4400" b="1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g</a:t>
            </a:r>
            <a:r>
              <a:rPr lang="hu-HU" sz="4400" b="1" dirty="0">
                <a:solidFill>
                  <a:schemeClr val="accent1">
                    <a:lumMod val="75000"/>
                  </a:schemeClr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ondviseléstől</a:t>
            </a:r>
            <a:r>
              <a:rPr lang="hu-HU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				</a:t>
            </a:r>
            <a:endParaRPr lang="hu-HU" sz="4400" dirty="0">
              <a:highlight>
                <a:srgbClr val="FF0000"/>
              </a:highlight>
            </a:endParaRPr>
          </a:p>
        </p:txBody>
      </p:sp>
      <p:cxnSp>
        <p:nvCxnSpPr>
          <p:cNvPr id="9" name="Egyenes összekötő nyíllal 8">
            <a:extLst>
              <a:ext uri="{FF2B5EF4-FFF2-40B4-BE49-F238E27FC236}">
                <a16:creationId xmlns:a16="http://schemas.microsoft.com/office/drawing/2014/main" id="{FBD7A527-1DA4-4308-E12B-CEC306BECFC4}"/>
              </a:ext>
            </a:extLst>
          </p:cNvPr>
          <p:cNvCxnSpPr/>
          <p:nvPr/>
        </p:nvCxnSpPr>
        <p:spPr>
          <a:xfrm>
            <a:off x="4682169" y="1233927"/>
            <a:ext cx="2379643" cy="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>
            <a:extLst>
              <a:ext uri="{FF2B5EF4-FFF2-40B4-BE49-F238E27FC236}">
                <a16:creationId xmlns:a16="http://schemas.microsoft.com/office/drawing/2014/main" id="{07F6B77A-C44C-5FCF-55EE-53EC0D57FCB7}"/>
              </a:ext>
            </a:extLst>
          </p:cNvPr>
          <p:cNvSpPr txBox="1"/>
          <p:nvPr/>
        </p:nvSpPr>
        <p:spPr>
          <a:xfrm>
            <a:off x="969485" y="3019567"/>
            <a:ext cx="634571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4400" b="1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Gondviselőtől</a:t>
            </a:r>
            <a:r>
              <a:rPr lang="hu-HU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				</a:t>
            </a:r>
            <a:endParaRPr lang="hu-HU" sz="4400" dirty="0">
              <a:highlight>
                <a:srgbClr val="FF0000"/>
              </a:highlight>
            </a:endParaRPr>
          </a:p>
        </p:txBody>
      </p: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E6D09F5A-6D19-DD3B-29AB-6489DDF90B04}"/>
              </a:ext>
            </a:extLst>
          </p:cNvPr>
          <p:cNvCxnSpPr/>
          <p:nvPr/>
        </p:nvCxnSpPr>
        <p:spPr>
          <a:xfrm>
            <a:off x="4682169" y="3404287"/>
            <a:ext cx="2379643" cy="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8E1DCBF1-1FD0-06A3-8352-1F0A3D9A05B9}"/>
              </a:ext>
            </a:extLst>
          </p:cNvPr>
          <p:cNvSpPr txBox="1"/>
          <p:nvPr/>
        </p:nvSpPr>
        <p:spPr>
          <a:xfrm>
            <a:off x="7470354" y="803041"/>
            <a:ext cx="426536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</a:t>
            </a:r>
            <a:r>
              <a:rPr lang="hu-HU" sz="44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Gondviselőig</a:t>
            </a:r>
            <a:endParaRPr lang="hu-HU" sz="4400" dirty="0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4A03E718-8402-413C-D37F-093D08ED1427}"/>
              </a:ext>
            </a:extLst>
          </p:cNvPr>
          <p:cNvSpPr txBox="1"/>
          <p:nvPr/>
        </p:nvSpPr>
        <p:spPr>
          <a:xfrm>
            <a:off x="7470354" y="2998230"/>
            <a:ext cx="41414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</a:t>
            </a:r>
            <a:r>
              <a:rPr lang="hu-HU" sz="44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Megváltóig</a:t>
            </a:r>
            <a:endParaRPr lang="hu-HU" sz="4400" dirty="0"/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D5319182-9BD3-E3F2-55A3-1CE650CC2B14}"/>
              </a:ext>
            </a:extLst>
          </p:cNvPr>
          <p:cNvSpPr txBox="1"/>
          <p:nvPr/>
        </p:nvSpPr>
        <p:spPr>
          <a:xfrm>
            <a:off x="168924" y="4567471"/>
            <a:ext cx="11854149" cy="1490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</a:t>
            </a:r>
            <a:r>
              <a:rPr lang="hu-HU" sz="32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32</a:t>
            </a:r>
            <a:r>
              <a:rPr lang="hu-H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Aki tulajdon Fiát nem kímélte, hanem </a:t>
            </a:r>
            <a:r>
              <a:rPr lang="hu-H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mindnyájunkért</a:t>
            </a:r>
            <a:r>
              <a:rPr lang="hu-H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odaadta, hogyne ajándékozna nekünk vele együtt mindent?”</a:t>
            </a:r>
            <a:r>
              <a:rPr lang="hu-H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Róm 8,32</a:t>
            </a:r>
            <a:endParaRPr lang="hu-H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307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B8CFF77-69E3-469D-93BC-AAF6B04F79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EE90374-C65C-6A8A-811A-B646C06753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Képtalálatok a következőre: PPT background">
            <a:extLst>
              <a:ext uri="{FF2B5EF4-FFF2-40B4-BE49-F238E27FC236}">
                <a16:creationId xmlns:a16="http://schemas.microsoft.com/office/drawing/2014/main" id="{B945521A-04DB-26FF-B68A-17EF74DA5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52D2E9DA-AEE1-60E6-0D26-889DFDC20E1A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054AEF6A-E302-8227-BB4D-288B17C5FAA7}"/>
              </a:ext>
            </a:extLst>
          </p:cNvPr>
          <p:cNvSpPr txBox="1"/>
          <p:nvPr/>
        </p:nvSpPr>
        <p:spPr>
          <a:xfrm>
            <a:off x="201975" y="673546"/>
            <a:ext cx="11788048" cy="5062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</a:t>
            </a:r>
            <a:r>
              <a:rPr lang="hu-HU" sz="44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33</a:t>
            </a:r>
            <a:r>
              <a:rPr lang="hu-HU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 keressétek először az ő országát és igazságát, és ezek is mind ráadásul megadatnak nektek. </a:t>
            </a:r>
            <a:r>
              <a:rPr lang="hu-HU" sz="44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34</a:t>
            </a:r>
            <a:r>
              <a:rPr lang="hu-HU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Ne aggódjatok tehát a holnapért, mert a holnap majd aggódik magáért: elég minden napnak a maga baja.” </a:t>
            </a:r>
            <a:r>
              <a:rPr lang="hu-HU" sz="4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Mt</a:t>
            </a:r>
            <a:r>
              <a:rPr lang="hu-HU" sz="4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6,33</a:t>
            </a:r>
            <a:endParaRPr lang="hu-H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81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B8CFF77-69E3-469D-93BC-AAF6B04F79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EE90374-C65C-6A8A-811A-B646C06753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Képtalálatok a következőre: PPT background">
            <a:extLst>
              <a:ext uri="{FF2B5EF4-FFF2-40B4-BE49-F238E27FC236}">
                <a16:creationId xmlns:a16="http://schemas.microsoft.com/office/drawing/2014/main" id="{B945521A-04DB-26FF-B68A-17EF74DA5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52D2E9DA-AEE1-60E6-0D26-889DFDC20E1A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052" name="Picture 4" descr="Niebezpieczny niepokój - 5 częstych objawów zaburzeń lękowych | WP  abcZdrowie">
            <a:extLst>
              <a:ext uri="{FF2B5EF4-FFF2-40B4-BE49-F238E27FC236}">
                <a16:creationId xmlns:a16="http://schemas.microsoft.com/office/drawing/2014/main" id="{A01D96F9-68BD-8248-88E0-A44DB80E2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46" y="1757781"/>
            <a:ext cx="5566126" cy="3342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egyen biztonságban a kis felfedező! | Brendon babaáruházak">
            <a:extLst>
              <a:ext uri="{FF2B5EF4-FFF2-40B4-BE49-F238E27FC236}">
                <a16:creationId xmlns:a16="http://schemas.microsoft.com/office/drawing/2014/main" id="{E10C3096-7FC7-556B-15A6-D08F8AE9E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079" y="1780701"/>
            <a:ext cx="5091286" cy="33195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los tábla 5">
            <a:extLst>
              <a:ext uri="{FF2B5EF4-FFF2-40B4-BE49-F238E27FC236}">
                <a16:creationId xmlns:a16="http://schemas.microsoft.com/office/drawing/2014/main" id="{FBE211A5-F32D-7FF0-4EB5-464C656A3E8F}"/>
              </a:ext>
            </a:extLst>
          </p:cNvPr>
          <p:cNvSpPr/>
          <p:nvPr/>
        </p:nvSpPr>
        <p:spPr>
          <a:xfrm>
            <a:off x="605625" y="1196422"/>
            <a:ext cx="4595079" cy="4627084"/>
          </a:xfrm>
          <a:prstGeom prst="noSmoking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D9D930CC-7AAE-8053-B830-B66F90583F22}"/>
              </a:ext>
            </a:extLst>
          </p:cNvPr>
          <p:cNvSpPr txBox="1"/>
          <p:nvPr/>
        </p:nvSpPr>
        <p:spPr>
          <a:xfrm>
            <a:off x="7090126" y="2276055"/>
            <a:ext cx="14143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Biztonság</a:t>
            </a:r>
            <a:endParaRPr lang="hu-H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D212848F-78BB-7099-7988-75933F628774}"/>
              </a:ext>
            </a:extLst>
          </p:cNvPr>
          <p:cNvSpPr txBox="1"/>
          <p:nvPr/>
        </p:nvSpPr>
        <p:spPr>
          <a:xfrm>
            <a:off x="7090126" y="1887641"/>
            <a:ext cx="14143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Bizalom</a:t>
            </a:r>
            <a:endParaRPr lang="hu-H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EC6D7CB1-2650-A5B6-9228-D8E7BD9F58FE}"/>
              </a:ext>
            </a:extLst>
          </p:cNvPr>
          <p:cNvSpPr txBox="1"/>
          <p:nvPr/>
        </p:nvSpPr>
        <p:spPr>
          <a:xfrm>
            <a:off x="3073707" y="3240433"/>
            <a:ext cx="25248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Krisztus nélkül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D7CAC68C-2D0B-5F6C-2969-A37FECAE8B7B}"/>
              </a:ext>
            </a:extLst>
          </p:cNvPr>
          <p:cNvSpPr txBox="1"/>
          <p:nvPr/>
        </p:nvSpPr>
        <p:spPr>
          <a:xfrm>
            <a:off x="7142101" y="3209627"/>
            <a:ext cx="22604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Krisztussal</a:t>
            </a:r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00D5DDC9-B31A-844B-0D37-385B14B24FDC}"/>
              </a:ext>
            </a:extLst>
          </p:cNvPr>
          <p:cNvSpPr txBox="1"/>
          <p:nvPr/>
        </p:nvSpPr>
        <p:spPr>
          <a:xfrm>
            <a:off x="3920998" y="2704709"/>
            <a:ext cx="16451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aggodalom</a:t>
            </a:r>
            <a:endParaRPr lang="hu-H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636A89F8-9E84-932E-2667-48560898240E}"/>
              </a:ext>
            </a:extLst>
          </p:cNvPr>
          <p:cNvSpPr txBox="1"/>
          <p:nvPr/>
        </p:nvSpPr>
        <p:spPr>
          <a:xfrm>
            <a:off x="4165487" y="1876829"/>
            <a:ext cx="14452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félelem</a:t>
            </a:r>
            <a:endParaRPr lang="hu-H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9667F905-5DB0-26F8-6A65-A7E36FB325C9}"/>
              </a:ext>
            </a:extLst>
          </p:cNvPr>
          <p:cNvSpPr txBox="1"/>
          <p:nvPr/>
        </p:nvSpPr>
        <p:spPr>
          <a:xfrm>
            <a:off x="3559668" y="2257787"/>
            <a:ext cx="20764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bizonytalanság</a:t>
            </a:r>
            <a:endParaRPr lang="hu-H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5676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B8CFF77-69E3-469D-93BC-AAF6B04F79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EE90374-C65C-6A8A-811A-B646C06753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Képtalálatok a következőre: PPT background">
            <a:extLst>
              <a:ext uri="{FF2B5EF4-FFF2-40B4-BE49-F238E27FC236}">
                <a16:creationId xmlns:a16="http://schemas.microsoft.com/office/drawing/2014/main" id="{B945521A-04DB-26FF-B68A-17EF74DA5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52D2E9DA-AEE1-60E6-0D26-889DFDC20E1A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26" name="Picture 2" descr="Protect your children with this prayer from the Bible">
            <a:extLst>
              <a:ext uri="{FF2B5EF4-FFF2-40B4-BE49-F238E27FC236}">
                <a16:creationId xmlns:a16="http://schemas.microsoft.com/office/drawing/2014/main" id="{5AB84417-8C9C-6433-2601-5ACC0F1A7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16736" y="310896"/>
            <a:ext cx="9893808" cy="4946904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048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B8CFF77-69E3-469D-93BC-AAF6B04F79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EE90374-C65C-6A8A-811A-B646C06753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Képtalálatok a következőre: PPT background">
            <a:extLst>
              <a:ext uri="{FF2B5EF4-FFF2-40B4-BE49-F238E27FC236}">
                <a16:creationId xmlns:a16="http://schemas.microsoft.com/office/drawing/2014/main" id="{B945521A-04DB-26FF-B68A-17EF74DA5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52D2E9DA-AEE1-60E6-0D26-889DFDC20E1A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050" name="Picture 2" descr="aggodalom | nlc">
            <a:extLst>
              <a:ext uri="{FF2B5EF4-FFF2-40B4-BE49-F238E27FC236}">
                <a16:creationId xmlns:a16="http://schemas.microsoft.com/office/drawing/2014/main" id="{A7EE277D-A63D-60B3-37E0-E6BFFF03D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6" y="125017"/>
            <a:ext cx="5566126" cy="3130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iebezpieczny niepokój - 5 częstych objawów zaburzeń lękowych | WP  abcZdrowie">
            <a:extLst>
              <a:ext uri="{FF2B5EF4-FFF2-40B4-BE49-F238E27FC236}">
                <a16:creationId xmlns:a16="http://schemas.microsoft.com/office/drawing/2014/main" id="{A01D96F9-68BD-8248-88E0-A44DB80E2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6" y="3299854"/>
            <a:ext cx="5566126" cy="3342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egyen biztonságban a kis felfedező! | Brendon babaáruházak">
            <a:extLst>
              <a:ext uri="{FF2B5EF4-FFF2-40B4-BE49-F238E27FC236}">
                <a16:creationId xmlns:a16="http://schemas.microsoft.com/office/drawing/2014/main" id="{E10C3096-7FC7-556B-15A6-D08F8AE9E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309" y="147831"/>
            <a:ext cx="4767074" cy="31081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ustrotherm: Biztonság 2021-ben - online konferencia - HOMEINFO.hu">
            <a:extLst>
              <a:ext uri="{FF2B5EF4-FFF2-40B4-BE49-F238E27FC236}">
                <a16:creationId xmlns:a16="http://schemas.microsoft.com/office/drawing/2014/main" id="{99B3CF0D-9096-2D5C-C7E2-9E6EE54C5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472" y="3324208"/>
            <a:ext cx="4767073" cy="33180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00D5DDC9-B31A-844B-0D37-385B14B24FDC}"/>
              </a:ext>
            </a:extLst>
          </p:cNvPr>
          <p:cNvSpPr txBox="1"/>
          <p:nvPr/>
        </p:nvSpPr>
        <p:spPr>
          <a:xfrm>
            <a:off x="4040181" y="494450"/>
            <a:ext cx="16451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aggodalom</a:t>
            </a:r>
            <a:endParaRPr lang="hu-H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636A89F8-9E84-932E-2667-48560898240E}"/>
              </a:ext>
            </a:extLst>
          </p:cNvPr>
          <p:cNvSpPr txBox="1"/>
          <p:nvPr/>
        </p:nvSpPr>
        <p:spPr>
          <a:xfrm>
            <a:off x="4214650" y="3818128"/>
            <a:ext cx="12961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félelem</a:t>
            </a:r>
            <a:endParaRPr lang="hu-H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9667F905-5DB0-26F8-6A65-A7E36FB325C9}"/>
              </a:ext>
            </a:extLst>
          </p:cNvPr>
          <p:cNvSpPr txBox="1"/>
          <p:nvPr/>
        </p:nvSpPr>
        <p:spPr>
          <a:xfrm>
            <a:off x="3564692" y="1915362"/>
            <a:ext cx="20764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bizonytalanság</a:t>
            </a:r>
            <a:endParaRPr lang="hu-H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D9D930CC-7AAE-8053-B830-B66F90583F22}"/>
              </a:ext>
            </a:extLst>
          </p:cNvPr>
          <p:cNvSpPr txBox="1"/>
          <p:nvPr/>
        </p:nvSpPr>
        <p:spPr>
          <a:xfrm>
            <a:off x="7205471" y="3817999"/>
            <a:ext cx="14143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Biztonság</a:t>
            </a:r>
            <a:endParaRPr lang="hu-H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D212848F-78BB-7099-7988-75933F628774}"/>
              </a:ext>
            </a:extLst>
          </p:cNvPr>
          <p:cNvSpPr txBox="1"/>
          <p:nvPr/>
        </p:nvSpPr>
        <p:spPr>
          <a:xfrm>
            <a:off x="7315199" y="494449"/>
            <a:ext cx="14143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Bizalom</a:t>
            </a:r>
            <a:endParaRPr lang="hu-H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9755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B8CFF77-69E3-469D-93BC-AAF6B04F79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EE90374-C65C-6A8A-811A-B646C06753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Képtalálatok a következőre: PPT background">
            <a:extLst>
              <a:ext uri="{FF2B5EF4-FFF2-40B4-BE49-F238E27FC236}">
                <a16:creationId xmlns:a16="http://schemas.microsoft.com/office/drawing/2014/main" id="{B945521A-04DB-26FF-B68A-17EF74DA5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52D2E9DA-AEE1-60E6-0D26-889DFDC20E1A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7" name="Egyenes összekötő nyíllal 6">
            <a:extLst>
              <a:ext uri="{FF2B5EF4-FFF2-40B4-BE49-F238E27FC236}">
                <a16:creationId xmlns:a16="http://schemas.microsoft.com/office/drawing/2014/main" id="{49E6078B-FEC4-ABCF-F613-592B4B927518}"/>
              </a:ext>
            </a:extLst>
          </p:cNvPr>
          <p:cNvCxnSpPr>
            <a:cxnSpLocks/>
          </p:cNvCxnSpPr>
          <p:nvPr/>
        </p:nvCxnSpPr>
        <p:spPr>
          <a:xfrm>
            <a:off x="170688" y="3429000"/>
            <a:ext cx="11814048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>
            <a:extLst>
              <a:ext uri="{FF2B5EF4-FFF2-40B4-BE49-F238E27FC236}">
                <a16:creationId xmlns:a16="http://schemas.microsoft.com/office/drawing/2014/main" id="{5CA4EB35-5744-AE80-EAAE-177F29665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4366" y="727801"/>
            <a:ext cx="2929957" cy="22137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D0213DB1-D2EC-0BB9-7BB7-619BB7DF20C3}"/>
              </a:ext>
            </a:extLst>
          </p:cNvPr>
          <p:cNvCxnSpPr/>
          <p:nvPr/>
        </p:nvCxnSpPr>
        <p:spPr>
          <a:xfrm>
            <a:off x="512064" y="3255963"/>
            <a:ext cx="0" cy="346074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A8E2F74E-7DFB-1F61-9447-832D190205D4}"/>
              </a:ext>
            </a:extLst>
          </p:cNvPr>
          <p:cNvCxnSpPr/>
          <p:nvPr/>
        </p:nvCxnSpPr>
        <p:spPr>
          <a:xfrm>
            <a:off x="2194560" y="3255962"/>
            <a:ext cx="0" cy="346074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0ED5EE58-815A-41BD-FE55-0077AB459A79}"/>
              </a:ext>
            </a:extLst>
          </p:cNvPr>
          <p:cNvSpPr txBox="1"/>
          <p:nvPr/>
        </p:nvSpPr>
        <p:spPr>
          <a:xfrm>
            <a:off x="-24384" y="3683000"/>
            <a:ext cx="11704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36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1939</a:t>
            </a:r>
            <a:endParaRPr lang="hu-HU" dirty="0"/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9CFE5379-A506-AA2D-1FFB-42D700F09254}"/>
              </a:ext>
            </a:extLst>
          </p:cNvPr>
          <p:cNvSpPr txBox="1"/>
          <p:nvPr/>
        </p:nvSpPr>
        <p:spPr>
          <a:xfrm>
            <a:off x="1609345" y="3683000"/>
            <a:ext cx="11704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36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1945</a:t>
            </a:r>
            <a:endParaRPr lang="hu-HU" dirty="0"/>
          </a:p>
        </p:txBody>
      </p:sp>
      <p:cxnSp>
        <p:nvCxnSpPr>
          <p:cNvPr id="15" name="Egyenes összekötő 14">
            <a:extLst>
              <a:ext uri="{FF2B5EF4-FFF2-40B4-BE49-F238E27FC236}">
                <a16:creationId xmlns:a16="http://schemas.microsoft.com/office/drawing/2014/main" id="{275AA6F4-D20C-77BE-00A4-3B805365F907}"/>
              </a:ext>
            </a:extLst>
          </p:cNvPr>
          <p:cNvCxnSpPr/>
          <p:nvPr/>
        </p:nvCxnSpPr>
        <p:spPr>
          <a:xfrm>
            <a:off x="7936992" y="3255962"/>
            <a:ext cx="0" cy="346074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AD57DDF3-A5D8-F829-307A-E6930E42BFA5}"/>
              </a:ext>
            </a:extLst>
          </p:cNvPr>
          <p:cNvSpPr txBox="1"/>
          <p:nvPr/>
        </p:nvSpPr>
        <p:spPr>
          <a:xfrm>
            <a:off x="7351777" y="3683000"/>
            <a:ext cx="11704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36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1990</a:t>
            </a:r>
            <a:endParaRPr lang="hu-HU" dirty="0"/>
          </a:p>
        </p:txBody>
      </p:sp>
      <p:pic>
        <p:nvPicPr>
          <p:cNvPr id="3076" name="Picture 4" descr="Röviden a nagyszülő - unoka DNS-alapú leszármazási vizsgálatról - DNS  Központ">
            <a:extLst>
              <a:ext uri="{FF2B5EF4-FFF2-40B4-BE49-F238E27FC236}">
                <a16:creationId xmlns:a16="http://schemas.microsoft.com/office/drawing/2014/main" id="{276AB8C8-D3F9-90B5-3E6F-D419A4003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77" y="4339783"/>
            <a:ext cx="2955798" cy="2322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engyelországi hadjárat – Wikipédia">
            <a:extLst>
              <a:ext uri="{FF2B5EF4-FFF2-40B4-BE49-F238E27FC236}">
                <a16:creationId xmlns:a16="http://schemas.microsoft.com/office/drawing/2014/main" id="{A891534F-DA6B-B3F8-5AB6-6A25C2710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87" y="4467223"/>
            <a:ext cx="2824706" cy="20676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Miért február 25-én emlékezünk a kommunizmus áldozataira? | Azonnali">
            <a:extLst>
              <a:ext uri="{FF2B5EF4-FFF2-40B4-BE49-F238E27FC236}">
                <a16:creationId xmlns:a16="http://schemas.microsoft.com/office/drawing/2014/main" id="{23288FEC-E23A-A35A-ACA1-77A786D26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89" y="732703"/>
            <a:ext cx="4232910" cy="237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Történelem egyszeregy: A kommunizmus">
            <a:extLst>
              <a:ext uri="{FF2B5EF4-FFF2-40B4-BE49-F238E27FC236}">
                <a16:creationId xmlns:a16="http://schemas.microsoft.com/office/drawing/2014/main" id="{9B76A72F-305F-004B-CE9E-606FB9AD5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49" y="4467148"/>
            <a:ext cx="3308297" cy="20676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Grand Hotel Portoroz | ALDI UTAZAS">
            <a:extLst>
              <a:ext uri="{FF2B5EF4-FFF2-40B4-BE49-F238E27FC236}">
                <a16:creationId xmlns:a16="http://schemas.microsoft.com/office/drawing/2014/main" id="{B4C015EC-51B9-9052-F7D7-89321EEE4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882" y="884217"/>
            <a:ext cx="4320156" cy="21816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026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B8CFF77-69E3-469D-93BC-AAF6B04F79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EE90374-C65C-6A8A-811A-B646C06753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Képtalálatok a következőre: PPT background">
            <a:extLst>
              <a:ext uri="{FF2B5EF4-FFF2-40B4-BE49-F238E27FC236}">
                <a16:creationId xmlns:a16="http://schemas.microsoft.com/office/drawing/2014/main" id="{B945521A-04DB-26FF-B68A-17EF74DA5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52D2E9DA-AEE1-60E6-0D26-889DFDC20E1A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7" name="Egyenes összekötő nyíllal 6">
            <a:extLst>
              <a:ext uri="{FF2B5EF4-FFF2-40B4-BE49-F238E27FC236}">
                <a16:creationId xmlns:a16="http://schemas.microsoft.com/office/drawing/2014/main" id="{49E6078B-FEC4-ABCF-F613-592B4B927518}"/>
              </a:ext>
            </a:extLst>
          </p:cNvPr>
          <p:cNvCxnSpPr>
            <a:cxnSpLocks/>
          </p:cNvCxnSpPr>
          <p:nvPr/>
        </p:nvCxnSpPr>
        <p:spPr>
          <a:xfrm>
            <a:off x="170688" y="3429000"/>
            <a:ext cx="11814048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D0213DB1-D2EC-0BB9-7BB7-619BB7DF20C3}"/>
              </a:ext>
            </a:extLst>
          </p:cNvPr>
          <p:cNvCxnSpPr/>
          <p:nvPr/>
        </p:nvCxnSpPr>
        <p:spPr>
          <a:xfrm>
            <a:off x="512064" y="3255963"/>
            <a:ext cx="0" cy="346074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A8E2F74E-7DFB-1F61-9447-832D190205D4}"/>
              </a:ext>
            </a:extLst>
          </p:cNvPr>
          <p:cNvCxnSpPr/>
          <p:nvPr/>
        </p:nvCxnSpPr>
        <p:spPr>
          <a:xfrm>
            <a:off x="4558197" y="3255963"/>
            <a:ext cx="0" cy="346074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0ED5EE58-815A-41BD-FE55-0077AB459A79}"/>
              </a:ext>
            </a:extLst>
          </p:cNvPr>
          <p:cNvSpPr txBox="1"/>
          <p:nvPr/>
        </p:nvSpPr>
        <p:spPr>
          <a:xfrm>
            <a:off x="-24384" y="3683000"/>
            <a:ext cx="11704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36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2008</a:t>
            </a:r>
            <a:endParaRPr lang="hu-HU" dirty="0"/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9CFE5379-A506-AA2D-1FFB-42D700F09254}"/>
              </a:ext>
            </a:extLst>
          </p:cNvPr>
          <p:cNvSpPr txBox="1"/>
          <p:nvPr/>
        </p:nvSpPr>
        <p:spPr>
          <a:xfrm>
            <a:off x="4035554" y="3683000"/>
            <a:ext cx="11704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36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hu-HU" dirty="0"/>
          </a:p>
        </p:txBody>
      </p:sp>
      <p:cxnSp>
        <p:nvCxnSpPr>
          <p:cNvPr id="15" name="Egyenes összekötő 14">
            <a:extLst>
              <a:ext uri="{FF2B5EF4-FFF2-40B4-BE49-F238E27FC236}">
                <a16:creationId xmlns:a16="http://schemas.microsoft.com/office/drawing/2014/main" id="{275AA6F4-D20C-77BE-00A4-3B805365F907}"/>
              </a:ext>
            </a:extLst>
          </p:cNvPr>
          <p:cNvCxnSpPr/>
          <p:nvPr/>
        </p:nvCxnSpPr>
        <p:spPr>
          <a:xfrm>
            <a:off x="9161943" y="3251648"/>
            <a:ext cx="0" cy="346074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AD57DDF3-A5D8-F829-307A-E6930E42BFA5}"/>
              </a:ext>
            </a:extLst>
          </p:cNvPr>
          <p:cNvSpPr txBox="1"/>
          <p:nvPr/>
        </p:nvSpPr>
        <p:spPr>
          <a:xfrm>
            <a:off x="8576728" y="3696802"/>
            <a:ext cx="11704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36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hu-HU" dirty="0"/>
          </a:p>
        </p:txBody>
      </p:sp>
      <p:pic>
        <p:nvPicPr>
          <p:cNvPr id="4098" name="Picture 2" descr="Egyre biztosabb a válság, de legalább előre felkészülhetünk a nehéz időkre">
            <a:extLst>
              <a:ext uri="{FF2B5EF4-FFF2-40B4-BE49-F238E27FC236}">
                <a16:creationId xmlns:a16="http://schemas.microsoft.com/office/drawing/2014/main" id="{07AD6573-0694-C43A-5CE9-E1B0092FE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3" y="904725"/>
            <a:ext cx="3728424" cy="20972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aljós előrejelzés: megtorpannak a kelet-közép-európai gazdaságok a globális  válság nyomán | Alfahír">
            <a:extLst>
              <a:ext uri="{FF2B5EF4-FFF2-40B4-BE49-F238E27FC236}">
                <a16:creationId xmlns:a16="http://schemas.microsoft.com/office/drawing/2014/main" id="{F84DAA62-126C-D442-2B92-AD4AF877A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6" y="4393681"/>
            <a:ext cx="3331293" cy="2220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hoto Book by Charlie Bennet Shows How The COVID Pandemic Changed NYC  Through Striking Photos – NBC New York">
            <a:extLst>
              <a:ext uri="{FF2B5EF4-FFF2-40B4-BE49-F238E27FC236}">
                <a16:creationId xmlns:a16="http://schemas.microsoft.com/office/drawing/2014/main" id="{6552C9F4-0C1B-584D-980B-D19BD19F4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553" y="379566"/>
            <a:ext cx="4662039" cy="26223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Áttörés a Covid elleni küzdelemben">
            <a:extLst>
              <a:ext uri="{FF2B5EF4-FFF2-40B4-BE49-F238E27FC236}">
                <a16:creationId xmlns:a16="http://schemas.microsoft.com/office/drawing/2014/main" id="{09B3D809-3C17-A9E7-3E1B-5779FAF9C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567" y="4393681"/>
            <a:ext cx="3948198" cy="2220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Két hónapja tart az orosz–ukrán háború - XXI. Század Intézet">
            <a:extLst>
              <a:ext uri="{FF2B5EF4-FFF2-40B4-BE49-F238E27FC236}">
                <a16:creationId xmlns:a16="http://schemas.microsoft.com/office/drawing/2014/main" id="{762D5B27-5AF0-BACC-9212-A48D3D1FC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669" y="4350544"/>
            <a:ext cx="3803727" cy="16716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Index - Belföld - Így érdemes kommunikálni gyermekeinkkel a háborúról">
            <a:extLst>
              <a:ext uri="{FF2B5EF4-FFF2-40B4-BE49-F238E27FC236}">
                <a16:creationId xmlns:a16="http://schemas.microsoft.com/office/drawing/2014/main" id="{69957126-8C2B-DBBD-1922-7693C464D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844" y="748506"/>
            <a:ext cx="3493539" cy="23301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977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B8CFF77-69E3-469D-93BC-AAF6B04F79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EE90374-C65C-6A8A-811A-B646C06753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Képtalálatok a következőre: PPT background">
            <a:extLst>
              <a:ext uri="{FF2B5EF4-FFF2-40B4-BE49-F238E27FC236}">
                <a16:creationId xmlns:a16="http://schemas.microsoft.com/office/drawing/2014/main" id="{B945521A-04DB-26FF-B68A-17EF74DA5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52D2E9DA-AEE1-60E6-0D26-889DFDC20E1A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122" name="Picture 2" descr="hvg360 - Átmeneti áruhiány mellett is lesz mit enni, de az áraktól sokkot  kaphatunk">
            <a:extLst>
              <a:ext uri="{FF2B5EF4-FFF2-40B4-BE49-F238E27FC236}">
                <a16:creationId xmlns:a16="http://schemas.microsoft.com/office/drawing/2014/main" id="{6846B99C-D44C-9145-CFDC-4526BA6C0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98" y="245883"/>
            <a:ext cx="5745554" cy="39059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enzinhiánytól tartanak a szakemberek az elkövetkezendő hetekben - Blikk">
            <a:extLst>
              <a:ext uri="{FF2B5EF4-FFF2-40B4-BE49-F238E27FC236}">
                <a16:creationId xmlns:a16="http://schemas.microsoft.com/office/drawing/2014/main" id="{CEA430D5-89C2-9212-E0F4-B77487D00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084" y="2198867"/>
            <a:ext cx="5992483" cy="44943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314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B8CFF77-69E3-469D-93BC-AAF6B04F79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EE90374-C65C-6A8A-811A-B646C06753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Képtalálatok a következőre: PPT background">
            <a:extLst>
              <a:ext uri="{FF2B5EF4-FFF2-40B4-BE49-F238E27FC236}">
                <a16:creationId xmlns:a16="http://schemas.microsoft.com/office/drawing/2014/main" id="{B945521A-04DB-26FF-B68A-17EF74DA5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52D2E9DA-AEE1-60E6-0D26-889DFDC20E1A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EEA5B214-8785-3075-375E-133E751CE606}"/>
              </a:ext>
            </a:extLst>
          </p:cNvPr>
          <p:cNvSpPr txBox="1"/>
          <p:nvPr/>
        </p:nvSpPr>
        <p:spPr>
          <a:xfrm>
            <a:off x="178277" y="538370"/>
            <a:ext cx="118354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„mindennapi kenyerünket add meg nekünk ma…”</a:t>
            </a:r>
            <a:r>
              <a:rPr lang="hu-HU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hu-HU" sz="4000" dirty="0">
              <a:solidFill>
                <a:schemeClr val="bg1"/>
              </a:solidFill>
            </a:endParaRPr>
          </a:p>
        </p:txBody>
      </p:sp>
      <p:pic>
        <p:nvPicPr>
          <p:cNvPr id="6146" name="Picture 2" descr="A tökéletes, friss, ropogós házi kenyér receptje: ehhez nem kell  dagasztógép - Recept | Femina">
            <a:extLst>
              <a:ext uri="{FF2B5EF4-FFF2-40B4-BE49-F238E27FC236}">
                <a16:creationId xmlns:a16="http://schemas.microsoft.com/office/drawing/2014/main" id="{C7F96BE6-912C-9B39-0DC5-EAB813DD7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157" y="1331273"/>
            <a:ext cx="7771681" cy="51811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128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B8CFF77-69E3-469D-93BC-AAF6B04F79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EE90374-C65C-6A8A-811A-B646C06753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Képtalálatok a következőre: PPT background">
            <a:extLst>
              <a:ext uri="{FF2B5EF4-FFF2-40B4-BE49-F238E27FC236}">
                <a16:creationId xmlns:a16="http://schemas.microsoft.com/office/drawing/2014/main" id="{B945521A-04DB-26FF-B68A-17EF74DA5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52D2E9DA-AEE1-60E6-0D26-889DFDC20E1A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Picture 2" descr="aggodalom | nlc">
            <a:extLst>
              <a:ext uri="{FF2B5EF4-FFF2-40B4-BE49-F238E27FC236}">
                <a16:creationId xmlns:a16="http://schemas.microsoft.com/office/drawing/2014/main" id="{F5E191CE-0D27-B5FD-8C20-0670067FD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13" y="1605087"/>
            <a:ext cx="4244625" cy="2387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Niebezpieczny niepokój - 5 częstych objawów zaburzeń lękowych | WP  abcZdrowie">
            <a:extLst>
              <a:ext uri="{FF2B5EF4-FFF2-40B4-BE49-F238E27FC236}">
                <a16:creationId xmlns:a16="http://schemas.microsoft.com/office/drawing/2014/main" id="{BB4DB683-01A7-9D8E-AFCC-6E00F6601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13" y="4075434"/>
            <a:ext cx="4244625" cy="25488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66D7666D-933D-6562-7716-9E7FC8BF774B}"/>
              </a:ext>
            </a:extLst>
          </p:cNvPr>
          <p:cNvSpPr txBox="1"/>
          <p:nvPr/>
        </p:nvSpPr>
        <p:spPr>
          <a:xfrm>
            <a:off x="0" y="196181"/>
            <a:ext cx="550365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</a:t>
            </a:r>
            <a:r>
              <a:rPr lang="hu-H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félelem, a bizonytalanság, </a:t>
            </a:r>
          </a:p>
          <a:p>
            <a:pPr algn="ctr"/>
            <a:r>
              <a:rPr lang="hu-H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az aggódás </a:t>
            </a:r>
            <a:r>
              <a:rPr lang="hu-H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mögött ott van, </a:t>
            </a:r>
          </a:p>
          <a:p>
            <a:pPr algn="ctr"/>
            <a:r>
              <a:rPr lang="hu-H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„mi lesz velem?” </a:t>
            </a:r>
            <a:r>
              <a:rPr lang="hu-H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kérdés</a:t>
            </a:r>
            <a:endParaRPr lang="hu-HU" sz="2800" dirty="0">
              <a:solidFill>
                <a:schemeClr val="bg1"/>
              </a:solidFill>
            </a:endParaRPr>
          </a:p>
        </p:txBody>
      </p: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2F1425BC-3A64-79BD-2544-298599E77D41}"/>
              </a:ext>
            </a:extLst>
          </p:cNvPr>
          <p:cNvCxnSpPr>
            <a:cxnSpLocks/>
          </p:cNvCxnSpPr>
          <p:nvPr/>
        </p:nvCxnSpPr>
        <p:spPr>
          <a:xfrm flipH="1">
            <a:off x="6095999" y="254477"/>
            <a:ext cx="1" cy="634904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6" descr="Legyen biztonságban a kis felfedező! | Brendon babaáruházak">
            <a:extLst>
              <a:ext uri="{FF2B5EF4-FFF2-40B4-BE49-F238E27FC236}">
                <a16:creationId xmlns:a16="http://schemas.microsoft.com/office/drawing/2014/main" id="{77074428-16F4-2717-37DA-FC47EE372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985" y="1633319"/>
            <a:ext cx="3575361" cy="2331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Austrotherm: Biztonság 2021-ben - online konferencia - HOMEINFO.hu">
            <a:extLst>
              <a:ext uri="{FF2B5EF4-FFF2-40B4-BE49-F238E27FC236}">
                <a16:creationId xmlns:a16="http://schemas.microsoft.com/office/drawing/2014/main" id="{0304D869-6DEA-6B39-8678-4E809F55E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985" y="4122965"/>
            <a:ext cx="3525389" cy="24538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zövegdoboz 14">
            <a:extLst>
              <a:ext uri="{FF2B5EF4-FFF2-40B4-BE49-F238E27FC236}">
                <a16:creationId xmlns:a16="http://schemas.microsoft.com/office/drawing/2014/main" id="{557E2DD4-F4C5-5F73-F315-2960568CEFA0}"/>
              </a:ext>
            </a:extLst>
          </p:cNvPr>
          <p:cNvSpPr txBox="1"/>
          <p:nvPr/>
        </p:nvSpPr>
        <p:spPr>
          <a:xfrm>
            <a:off x="6398139" y="196180"/>
            <a:ext cx="549172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/>
            <a:r>
              <a:rPr lang="hu-H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bizalom</a:t>
            </a:r>
            <a:r>
              <a:rPr lang="hu-H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mögött ott van, </a:t>
            </a:r>
            <a:r>
              <a:rPr lang="hu-H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„Uram, te megadod idejében” </a:t>
            </a:r>
          </a:p>
          <a:p>
            <a:pPr indent="449580" algn="ctr"/>
            <a:r>
              <a:rPr lang="hu-H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és ez ad biztonságot. </a:t>
            </a:r>
            <a:endParaRPr lang="hu-HU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150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B8CFF77-69E3-469D-93BC-AAF6B04F79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EE90374-C65C-6A8A-811A-B646C06753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Képtalálatok a következőre: PPT background">
            <a:extLst>
              <a:ext uri="{FF2B5EF4-FFF2-40B4-BE49-F238E27FC236}">
                <a16:creationId xmlns:a16="http://schemas.microsoft.com/office/drawing/2014/main" id="{B945521A-04DB-26FF-B68A-17EF74DA5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52D2E9DA-AEE1-60E6-0D26-889DFDC20E1A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5CA05CC4-70C5-F00A-C352-6EF689AFE3B5}"/>
              </a:ext>
            </a:extLst>
          </p:cNvPr>
          <p:cNvSpPr txBox="1"/>
          <p:nvPr/>
        </p:nvSpPr>
        <p:spPr>
          <a:xfrm>
            <a:off x="196466" y="518747"/>
            <a:ext cx="11799065" cy="5820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„Hozz nekem egy falat kenyeret is magaddal! </a:t>
            </a:r>
            <a:r>
              <a:rPr lang="hu-HU" sz="36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az asszony így felelt: A te Istenedre, az élő </a:t>
            </a:r>
            <a:r>
              <a:rPr lang="hu-HU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ÚRra</a:t>
            </a: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mondom, hogy nincs honnan vennem. Csak egy marék liszt van a fazekamban, és egy kevés olaj a korsómban. Éppen most szedegetek pár darab fát, hogy hazamenve ételt készítsek magamnak és a fiamnak. </a:t>
            </a:r>
          </a:p>
          <a:p>
            <a:pPr algn="ctr">
              <a:lnSpc>
                <a:spcPct val="150000"/>
              </a:lnSpc>
            </a:pP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 azt megesszük, azután meghalunk.</a:t>
            </a: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hu-H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hu-H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Kir</a:t>
            </a:r>
            <a:r>
              <a:rPr lang="hu-H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17,11b-12</a:t>
            </a:r>
            <a:endParaRPr lang="hu-H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841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596</Words>
  <Application>Microsoft Office PowerPoint</Application>
  <PresentationFormat>Szélesvásznú</PresentationFormat>
  <Paragraphs>39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Krisztián Zsarnai</dc:creator>
  <cp:lastModifiedBy>Krisztián Zsarnai</cp:lastModifiedBy>
  <cp:revision>6</cp:revision>
  <dcterms:created xsi:type="dcterms:W3CDTF">2022-09-25T03:13:13Z</dcterms:created>
  <dcterms:modified xsi:type="dcterms:W3CDTF">2022-09-25T07:11:38Z</dcterms:modified>
</cp:coreProperties>
</file>